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94" r:id="rId6"/>
    <p:sldId id="396" r:id="rId7"/>
    <p:sldId id="398" r:id="rId8"/>
    <p:sldId id="399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5D32AB3E-2F5F-4043-B77C-CA38BAB26DAE}">
          <p14:sldIdLst>
            <p14:sldId id="256"/>
            <p14:sldId id="394"/>
            <p14:sldId id="396"/>
            <p14:sldId id="398"/>
            <p14:sldId id="399"/>
          </p14:sldIdLst>
        </p14:section>
        <p14:section name="Ikonit ja nostot" id="{8B649B61-4438-FE4B-949F-7D6CD192B1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5399B-3912-44D3-B8EC-DCE107A4ED3A}" v="3" dt="2022-06-15T19:03:30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383" autoAdjust="0"/>
  </p:normalViewPr>
  <p:slideViewPr>
    <p:cSldViewPr snapToGrid="0">
      <p:cViewPr varScale="1">
        <p:scale>
          <a:sx n="107" d="100"/>
          <a:sy n="107" d="100"/>
        </p:scale>
        <p:origin x="684" y="96"/>
      </p:cViewPr>
      <p:guideLst>
        <p:guide orient="horz" pos="13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lilä Jouni" userId="7d49e5c1-db87-4e6d-8330-a8053c2b0ac5" providerId="ADAL" clId="{C9E5399B-3912-44D3-B8EC-DCE107A4ED3A}"/>
    <pc:docChg chg="custSel delSld modSld modSection">
      <pc:chgData name="Välilä Jouni" userId="7d49e5c1-db87-4e6d-8330-a8053c2b0ac5" providerId="ADAL" clId="{C9E5399B-3912-44D3-B8EC-DCE107A4ED3A}" dt="2022-06-15T19:03:30.486" v="160" actId="20577"/>
      <pc:docMkLst>
        <pc:docMk/>
      </pc:docMkLst>
      <pc:sldChg chg="modSp mod">
        <pc:chgData name="Välilä Jouni" userId="7d49e5c1-db87-4e6d-8330-a8053c2b0ac5" providerId="ADAL" clId="{C9E5399B-3912-44D3-B8EC-DCE107A4ED3A}" dt="2022-06-15T18:54:31.639" v="21" actId="20577"/>
        <pc:sldMkLst>
          <pc:docMk/>
          <pc:sldMk cId="633713568" sldId="394"/>
        </pc:sldMkLst>
        <pc:spChg chg="mod">
          <ac:chgData name="Välilä Jouni" userId="7d49e5c1-db87-4e6d-8330-a8053c2b0ac5" providerId="ADAL" clId="{C9E5399B-3912-44D3-B8EC-DCE107A4ED3A}" dt="2022-06-15T18:54:31.639" v="21" actId="20577"/>
          <ac:spMkLst>
            <pc:docMk/>
            <pc:sldMk cId="633713568" sldId="394"/>
            <ac:spMk id="3" creationId="{369CB75C-BB21-404F-B96B-23FF8A270F0F}"/>
          </ac:spMkLst>
        </pc:spChg>
      </pc:sldChg>
      <pc:sldChg chg="del">
        <pc:chgData name="Välilä Jouni" userId="7d49e5c1-db87-4e6d-8330-a8053c2b0ac5" providerId="ADAL" clId="{C9E5399B-3912-44D3-B8EC-DCE107A4ED3A}" dt="2022-06-15T18:56:56.299" v="24" actId="2696"/>
        <pc:sldMkLst>
          <pc:docMk/>
          <pc:sldMk cId="2002150766" sldId="395"/>
        </pc:sldMkLst>
      </pc:sldChg>
      <pc:sldChg chg="del">
        <pc:chgData name="Välilä Jouni" userId="7d49e5c1-db87-4e6d-8330-a8053c2b0ac5" providerId="ADAL" clId="{C9E5399B-3912-44D3-B8EC-DCE107A4ED3A}" dt="2022-06-15T18:56:29.903" v="23" actId="2696"/>
        <pc:sldMkLst>
          <pc:docMk/>
          <pc:sldMk cId="1659991884" sldId="397"/>
        </pc:sldMkLst>
      </pc:sldChg>
      <pc:sldChg chg="modSp mod">
        <pc:chgData name="Välilä Jouni" userId="7d49e5c1-db87-4e6d-8330-a8053c2b0ac5" providerId="ADAL" clId="{C9E5399B-3912-44D3-B8EC-DCE107A4ED3A}" dt="2022-06-15T19:03:30.486" v="160" actId="20577"/>
        <pc:sldMkLst>
          <pc:docMk/>
          <pc:sldMk cId="1769945115" sldId="398"/>
        </pc:sldMkLst>
        <pc:spChg chg="mod">
          <ac:chgData name="Välilä Jouni" userId="7d49e5c1-db87-4e6d-8330-a8053c2b0ac5" providerId="ADAL" clId="{C9E5399B-3912-44D3-B8EC-DCE107A4ED3A}" dt="2022-06-15T19:03:30.486" v="160" actId="20577"/>
          <ac:spMkLst>
            <pc:docMk/>
            <pc:sldMk cId="1769945115" sldId="398"/>
            <ac:spMk id="3" creationId="{369CB75C-BB21-404F-B96B-23FF8A270F0F}"/>
          </ac:spMkLst>
        </pc:spChg>
      </pc:sldChg>
      <pc:sldChg chg="del">
        <pc:chgData name="Välilä Jouni" userId="7d49e5c1-db87-4e6d-8330-a8053c2b0ac5" providerId="ADAL" clId="{C9E5399B-3912-44D3-B8EC-DCE107A4ED3A}" dt="2022-06-15T18:55:49.760" v="22" actId="2696"/>
        <pc:sldMkLst>
          <pc:docMk/>
          <pc:sldMk cId="857894160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8C68-5B35-4947-BD4D-A2F708D38CB5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817D-74F4-7E40-972D-5EB7C5E75C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9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dirty="0"/>
              <a:t>Kuvaa tässä lyhyesti, mitä yhteishankinnasta on hankittavissa. Tässä </a:t>
            </a:r>
            <a:r>
              <a:rPr lang="fi-FI" sz="1200" b="0"/>
              <a:t>esimerkit Siivouspalveluista</a:t>
            </a:r>
            <a:endParaRPr lang="fi-FI" sz="1200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0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versio sopii </a:t>
            </a:r>
            <a:r>
              <a:rPr lang="fi-FI" dirty="0" err="1"/>
              <a:t>DPS:lle</a:t>
            </a:r>
            <a:r>
              <a:rPr lang="fi-FI" dirty="0"/>
              <a:t>. Nämä esimerkit ovat Siivouspalveluista ja </a:t>
            </a:r>
            <a:r>
              <a:rPr lang="fi-FI" dirty="0" err="1"/>
              <a:t>Vimasta</a:t>
            </a:r>
            <a:r>
              <a:rPr lang="fi-FI" dirty="0"/>
              <a:t>. Tästä voit valita omaan yhteishankintaasi sopivia hyötyjä ja muokata/lisätä hyötyjä tarpeesi mukaan.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8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toimii </a:t>
            </a:r>
            <a:r>
              <a:rPr lang="fi-FI" dirty="0" err="1"/>
              <a:t>DPS:lle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47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25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2814" cy="68697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815" cy="6846332"/>
          </a:xfrm>
          <a:prstGeom prst="rect">
            <a:avLst/>
          </a:prstGeom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D58AF9-8DA3-E144-80C6-E5C831A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30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FF9B49-6325-B84F-B63D-44E31980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D08274-BF41-3B4B-AFE5-1016FB2E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9F71-3D62-4348-A5F6-68B19D42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D923AB-7639-3D43-9FAE-89A970A28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1886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CF044E-801C-E448-8CA9-E9EFFC7C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AC8A9B-38EE-714C-94FB-0133E1E2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194FC8-22C4-E849-8222-0D9C8223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244205-9225-5A46-A3E7-5023A02B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6582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E9153F-884A-7C4B-B38E-F5918F700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B4BD61-90C2-A045-80E7-FBAE21D0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6F000-19ED-AD41-8D4E-A6C82EC6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2714DE-A581-B547-BC66-FD724E4C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2EB4E0A-831B-3E4D-A996-DDDCF36A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84250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4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5B35964-D0FA-784B-B7AB-53C0CBD45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86746A-38E9-184C-B93D-439ED089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BBFF82-F034-344D-98CF-705C44D5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922B89-03FF-D747-9058-31FD661A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E59B9C5-73E0-A244-82DD-A8446EB6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95457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DA45131C-7A29-364A-B280-8CC54A81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26742" y="193117"/>
            <a:ext cx="672790" cy="6735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IKONI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2506662"/>
            <a:ext cx="10515600" cy="3447147"/>
          </a:xfrm>
        </p:spPr>
        <p:txBody>
          <a:bodyPr lIns="36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6CAE0D1-1810-7848-B585-56B04019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6" y="971464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AEC18B8-1B8C-6F4E-B6E1-E74C664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8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663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65" y="914400"/>
            <a:ext cx="9559636" cy="727586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65" y="1880156"/>
            <a:ext cx="9559636" cy="4129931"/>
          </a:xfrm>
        </p:spPr>
        <p:txBody>
          <a:bodyPr lIns="36000" numCol="2" spcCol="360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3434518-6FAF-3440-BCD1-55D4872F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AA64360-1BEB-F147-86B5-7F4489D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612A7D8-DF25-F643-BD35-5FA96E4B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95CF88AF-341D-1C4E-9DCF-EFBA4C150AF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4165" y="499085"/>
            <a:ext cx="725959" cy="395165"/>
          </a:xfrm>
        </p:spPr>
        <p:txBody>
          <a:bodyPr anchor="b"/>
          <a:lstStyle>
            <a:lvl1pPr marL="0" indent="0">
              <a:buNone/>
              <a:defRPr sz="2400" b="0" i="0">
                <a:latin typeface="Maven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5400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_1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914402"/>
            <a:ext cx="10515600" cy="5095686"/>
          </a:xfrm>
        </p:spPr>
        <p:txBody>
          <a:bodyPr lIns="36000" rIns="90000" numCol="2" spcCol="540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38297A9-AB90-4846-BE22-67F550F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2125080-9AA3-CD40-A099-4F08148E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67A0F2F-3DD9-FE42-8E37-2E4E4436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452150"/>
            <a:ext cx="5967156" cy="3557919"/>
          </a:xfrm>
        </p:spPr>
        <p:txBody>
          <a:bodyPr lIns="36000" rIns="90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7BDE9936-3135-D545-A8FD-7A580236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5" y="847931"/>
            <a:ext cx="5948026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238DE70-391F-7F4A-A887-3E040315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358743" y="1502229"/>
            <a:ext cx="3804218" cy="382575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Paikka ikonille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E7538BD-3BC6-B942-A3D4-0C21AD796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CDB5DE7-29A7-1C44-9831-182210AD5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D6F478E-61D8-024A-AC8B-885A6A07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917800"/>
            <a:ext cx="5072743" cy="5148123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238DE70-391F-7F4A-A887-3E040315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64086" y="1124969"/>
            <a:ext cx="4702628" cy="47337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Paikka kuvalle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32C4671-66A5-624D-84BE-E3602DB4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50B73-E0BA-BA45-B271-898D34ABC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099ACCF-8FF7-E44A-BFFE-B406A3C98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44515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E5FF196C-8272-3F48-AD8E-BFFD1B0802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E03916F-D8E9-EC4E-9F01-C3EFFAE6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0596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til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032D71-49D2-EC42-9FD7-A8CE5282B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813300" cy="685800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366" y="2452151"/>
            <a:ext cx="6047234" cy="3251964"/>
          </a:xfrm>
        </p:spPr>
        <p:txBody>
          <a:bodyPr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DE993844-B14A-E948-9572-EA013EA6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366" y="796688"/>
            <a:ext cx="6047234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D9C0EAB-AFF8-794A-8547-315A8D6B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C61373-2AE0-3248-ADF8-C59E9427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7DE9BF-5692-324E-8745-F8BD7B37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90742C7-10BE-E84F-BA42-0A3B5F1E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9033352-C8EA-3045-A5F4-6C87CE17C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05264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D72843-0356-504F-8D94-124BDD1A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48" y="2435322"/>
            <a:ext cx="4264937" cy="124070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6101C8EB-2353-8D4B-8233-8501961DC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0250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629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3EA5FE1-7B78-BA4C-A340-D97D73BA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919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3629" cy="68579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864DD4A-F9CF-CF4C-8B68-7083AB145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40628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3627" cy="68579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42DE89A-8425-4A4B-9D83-5DF24EC3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90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i-FI" sz="6600" b="0" i="0" dirty="0">
                <a:latin typeface="Maven Pro Medium" pitchFamily="2" charset="77"/>
              </a:rPr>
              <a:t>13,9</a:t>
            </a:r>
            <a:r>
              <a:rPr lang="fi-FI" sz="2400" b="0" i="0" baseline="0" dirty="0">
                <a:latin typeface="Maven Pro Medium" pitchFamily="2" charset="77"/>
              </a:rPr>
              <a:t>%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C1AC49F-3F3B-1740-B3D4-1621A7201E83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08273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531B691-20CD-FD4C-A93D-DB07C53B9935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02103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87CEA0A-0DD9-1143-ACF9-B62C6BBBAE62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869961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88ABF82-A026-7E41-8CA8-4E88C34F0839}"/>
              </a:ext>
            </a:extLst>
          </p:cNvPr>
          <p:cNvSpPr/>
          <p:nvPr userDrawn="1"/>
        </p:nvSpPr>
        <p:spPr>
          <a:xfrm>
            <a:off x="997528" y="2113807"/>
            <a:ext cx="2363190" cy="2363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8AE40AC-FCDA-564C-90BB-28E76A77C0D5}"/>
              </a:ext>
            </a:extLst>
          </p:cNvPr>
          <p:cNvSpPr/>
          <p:nvPr userDrawn="1"/>
        </p:nvSpPr>
        <p:spPr>
          <a:xfrm>
            <a:off x="3610099" y="2113807"/>
            <a:ext cx="2363190" cy="2363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6440170-0194-0642-A38E-DC8B54E7E5B8}"/>
              </a:ext>
            </a:extLst>
          </p:cNvPr>
          <p:cNvSpPr/>
          <p:nvPr userDrawn="1"/>
        </p:nvSpPr>
        <p:spPr>
          <a:xfrm>
            <a:off x="6222670" y="2113807"/>
            <a:ext cx="2363190" cy="2363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6DC4B38-306F-6849-AC88-CBF5A450B4AA}"/>
              </a:ext>
            </a:extLst>
          </p:cNvPr>
          <p:cNvSpPr/>
          <p:nvPr userDrawn="1"/>
        </p:nvSpPr>
        <p:spPr>
          <a:xfrm>
            <a:off x="8835242" y="2113807"/>
            <a:ext cx="2363190" cy="2363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E228DAF-F221-4F47-8F2F-AF465B6AF13A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1738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9437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DC8DBD10-C43B-8A4E-A13D-9E19DC782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0E496B0-C518-EE47-B985-01C05BB5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312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A764C9A3-EF0F-2447-93BC-B8C8C703D62B}"/>
              </a:ext>
            </a:extLst>
          </p:cNvPr>
          <p:cNvSpPr/>
          <p:nvPr userDrawn="1"/>
        </p:nvSpPr>
        <p:spPr>
          <a:xfrm>
            <a:off x="993568" y="2113807"/>
            <a:ext cx="2363190" cy="23631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07527900-948C-584F-9C95-6F91BFB65308}"/>
              </a:ext>
            </a:extLst>
          </p:cNvPr>
          <p:cNvSpPr/>
          <p:nvPr userDrawn="1"/>
        </p:nvSpPr>
        <p:spPr>
          <a:xfrm>
            <a:off x="3606140" y="2148929"/>
            <a:ext cx="2363190" cy="236319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06B809AF-52F3-D043-8109-9EB3CD46B03F}"/>
              </a:ext>
            </a:extLst>
          </p:cNvPr>
          <p:cNvSpPr/>
          <p:nvPr userDrawn="1"/>
        </p:nvSpPr>
        <p:spPr>
          <a:xfrm>
            <a:off x="6230586" y="2113807"/>
            <a:ext cx="2363190" cy="23631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1" name="Pyöristetty suorakulmio 20">
            <a:extLst>
              <a:ext uri="{FF2B5EF4-FFF2-40B4-BE49-F238E27FC236}">
                <a16:creationId xmlns:a16="http://schemas.microsoft.com/office/drawing/2014/main" id="{09A7A3C8-2201-E14F-BD41-61CD9A47A81A}"/>
              </a:ext>
            </a:extLst>
          </p:cNvPr>
          <p:cNvSpPr/>
          <p:nvPr userDrawn="1"/>
        </p:nvSpPr>
        <p:spPr>
          <a:xfrm>
            <a:off x="8843158" y="2113807"/>
            <a:ext cx="2363190" cy="236319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EAD73BA-3BBA-0F43-B532-33D40C371B59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6822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D5CA06E-4351-CD4B-9261-A204DB23AE8E}"/>
              </a:ext>
            </a:extLst>
          </p:cNvPr>
          <p:cNvSpPr/>
          <p:nvPr userDrawn="1"/>
        </p:nvSpPr>
        <p:spPr>
          <a:xfrm>
            <a:off x="1028205" y="930972"/>
            <a:ext cx="2323466" cy="235849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E62A4612-4936-A34D-B2C8-FDDCB70D837E}"/>
              </a:ext>
            </a:extLst>
          </p:cNvPr>
          <p:cNvSpPr/>
          <p:nvPr userDrawn="1"/>
        </p:nvSpPr>
        <p:spPr>
          <a:xfrm>
            <a:off x="3627982" y="930972"/>
            <a:ext cx="2323466" cy="2358493"/>
          </a:xfrm>
          <a:prstGeom prst="rect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AA881D4-1BB6-C44D-BE23-53F0D0955FA3}"/>
              </a:ext>
            </a:extLst>
          </p:cNvPr>
          <p:cNvSpPr/>
          <p:nvPr userDrawn="1"/>
        </p:nvSpPr>
        <p:spPr>
          <a:xfrm>
            <a:off x="3638936" y="3469323"/>
            <a:ext cx="2323466" cy="2358493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C42C7B9-E2F9-AC4E-A574-0974E409DE03}"/>
              </a:ext>
            </a:extLst>
          </p:cNvPr>
          <p:cNvSpPr/>
          <p:nvPr userDrawn="1"/>
        </p:nvSpPr>
        <p:spPr>
          <a:xfrm>
            <a:off x="1028205" y="3472292"/>
            <a:ext cx="2323466" cy="2358493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034E4137-5502-7F45-AD10-8E15E2F9738A}"/>
              </a:ext>
            </a:extLst>
          </p:cNvPr>
          <p:cNvSpPr/>
          <p:nvPr userDrawn="1"/>
        </p:nvSpPr>
        <p:spPr>
          <a:xfrm>
            <a:off x="6229599" y="3469322"/>
            <a:ext cx="2323466" cy="2358493"/>
          </a:xfrm>
          <a:prstGeom prst="rect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A8915316-CFC7-8042-888B-48BE6F7C1D78}"/>
              </a:ext>
            </a:extLst>
          </p:cNvPr>
          <p:cNvSpPr/>
          <p:nvPr userDrawn="1"/>
        </p:nvSpPr>
        <p:spPr>
          <a:xfrm>
            <a:off x="6227759" y="930972"/>
            <a:ext cx="2323466" cy="2358493"/>
          </a:xfrm>
          <a:prstGeom prst="rect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063AA3D-E152-6742-BC99-EB9AFCC848C6}"/>
              </a:ext>
            </a:extLst>
          </p:cNvPr>
          <p:cNvSpPr/>
          <p:nvPr userDrawn="1"/>
        </p:nvSpPr>
        <p:spPr>
          <a:xfrm>
            <a:off x="8809791" y="930972"/>
            <a:ext cx="2323466" cy="2358493"/>
          </a:xfrm>
          <a:prstGeom prst="rect">
            <a:avLst/>
          </a:prstGeom>
          <a:noFill/>
          <a:ln w="444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27F03F6-AAFE-BF49-B09B-8146160A4B0B}"/>
              </a:ext>
            </a:extLst>
          </p:cNvPr>
          <p:cNvSpPr/>
          <p:nvPr userDrawn="1"/>
        </p:nvSpPr>
        <p:spPr>
          <a:xfrm>
            <a:off x="8820262" y="3469321"/>
            <a:ext cx="2323466" cy="2358493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096FD30-C7C9-8C43-BE20-382DC48E10B1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0355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01016F-8C9A-CB42-8113-2C825BE4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24E6B75-FBC0-F34E-A9D4-0717BAD2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122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B7D9AE-B0A7-6148-94DA-0E17F9C3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9871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8051666-25AB-CD46-AE7D-7B0A21835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5C8F4D-4794-1345-A08B-AD07BD74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2359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0512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7664" y="2378585"/>
            <a:ext cx="509977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tx2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7664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tx2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75" y="2620210"/>
            <a:ext cx="2999583" cy="8667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F10DF3-7593-764D-96FB-BD97531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06184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68"/>
            <a:ext cx="12191999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5" y="2390253"/>
            <a:ext cx="586338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775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335" y="2645101"/>
            <a:ext cx="2999583" cy="8667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E9466AA-9ED9-B842-9EC9-EFD9C6EB0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215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9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88" r:id="rId15"/>
    <p:sldLayoutId id="2147483693" r:id="rId16"/>
    <p:sldLayoutId id="2147483689" r:id="rId17"/>
    <p:sldLayoutId id="2147483690" r:id="rId18"/>
    <p:sldLayoutId id="2147483691" r:id="rId19"/>
    <p:sldLayoutId id="2147483692" r:id="rId20"/>
    <p:sldLayoutId id="2147483694" r:id="rId21"/>
    <p:sldLayoutId id="2147483706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5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sel.fi/yhteishankinnat/teleoperaattori-ja-asiakaspalveluratkaisut-2022-2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jouni.valila@hansel.f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otsikko 9">
            <a:extLst>
              <a:ext uri="{FF2B5EF4-FFF2-40B4-BE49-F238E27FC236}">
                <a16:creationId xmlns:a16="http://schemas.microsoft.com/office/drawing/2014/main" id="{F3425379-11F2-F14B-9E40-B2FCF2BD4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681" y="4097940"/>
            <a:ext cx="3783980" cy="734268"/>
          </a:xfrm>
        </p:spPr>
        <p:txBody>
          <a:bodyPr/>
          <a:lstStyle/>
          <a:p>
            <a:r>
              <a:rPr lang="fi-FI" sz="2400" i="0" dirty="0"/>
              <a:t>Tervetuloa mukaan!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D637C532-DCD7-EE43-AD86-C6A573C8C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1633728"/>
            <a:ext cx="5913120" cy="2145792"/>
          </a:xfrm>
        </p:spPr>
        <p:txBody>
          <a:bodyPr>
            <a:normAutofit/>
          </a:bodyPr>
          <a:lstStyle/>
          <a:p>
            <a:r>
              <a:rPr lang="fi-FI" sz="4000" dirty="0"/>
              <a:t>Teleoperaattori- ja asiakaspalveluratkaisut 2022-2026 DPS</a:t>
            </a:r>
          </a:p>
        </p:txBody>
      </p:sp>
    </p:spTree>
    <p:extLst>
      <p:ext uri="{BB962C8B-B14F-4D97-AF65-F5344CB8AC3E}">
        <p14:creationId xmlns:p14="http://schemas.microsoft.com/office/powerpoint/2010/main" val="16766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voin hankkia?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400" indent="-359410"/>
            <a:r>
              <a:rPr lang="fi-FI" sz="2800" dirty="0"/>
              <a:t>Tällä järjestelyllä voit hankkia puheviestintään liittyvät ratkaisut ja palvelut.</a:t>
            </a:r>
          </a:p>
          <a:p>
            <a:pPr marL="381400" indent="-359410"/>
            <a:r>
              <a:rPr lang="fi-FI" sz="2800" dirty="0"/>
              <a:t>Puheviestintään liittyviä palveluja voivat olla:</a:t>
            </a:r>
          </a:p>
          <a:p>
            <a:pPr marL="692800" lvl="1" indent="-359410"/>
            <a:r>
              <a:rPr lang="fi-FI" sz="2400" dirty="0"/>
              <a:t>Liittymä-, teleliikenne- ja mobiilidatapalvelut</a:t>
            </a:r>
          </a:p>
          <a:p>
            <a:pPr marL="692800" lvl="1" indent="-359410"/>
            <a:r>
              <a:rPr lang="fi-FI" sz="2400" dirty="0"/>
              <a:t>Vaihde-, välitys- ja tavoitettavuuspalvelut</a:t>
            </a:r>
          </a:p>
          <a:p>
            <a:pPr marL="692800" lvl="1" indent="-359410"/>
            <a:r>
              <a:rPr lang="fi-FI" sz="2400" dirty="0"/>
              <a:t>Asiakaspalveluratkaisut</a:t>
            </a:r>
          </a:p>
          <a:p>
            <a:pPr marL="692800" lvl="1" indent="-359410"/>
            <a:r>
              <a:rPr lang="fi-FI" sz="2400" dirty="0"/>
              <a:t>Muut täydentävät teleoperaattoripalvelut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37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kannattaa tulla mukaan?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Minikilpailutus on avointa kilpailutus nopeampi ja helpompi</a:t>
            </a:r>
          </a:p>
          <a:p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Hyvät ja luotettavat sopimustoimittajat</a:t>
            </a:r>
          </a:p>
          <a:p>
            <a:pPr lvl="1"/>
            <a:r>
              <a:rPr lang="fi-FI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Hansel asettaa sopimustoimittajille soveltuvuusehdot ja tarkistaa niiden täyttymisen</a:t>
            </a:r>
          </a:p>
          <a:p>
            <a:pPr lvl="1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Soveltuvuuskriteerit on asetettu niin, että myös paikallisten toimittajien osallistumismahdollisuuksia tuetaan</a:t>
            </a:r>
            <a:endParaRPr lang="fi-FI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Hansel tukee asiakasta koko sopimuskauden ajan</a:t>
            </a:r>
          </a:p>
          <a:p>
            <a:pPr lvl="1"/>
            <a:r>
              <a:rPr lang="fi-FI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Tuntee alan ja auttaa tarvittaessa tarjouspyynnön laatimisessa</a:t>
            </a:r>
          </a:p>
          <a:p>
            <a:pPr lvl="1"/>
            <a:r>
              <a:rPr lang="fi-FI" sz="1600" dirty="0">
                <a:latin typeface="Work Sans"/>
                <a:ea typeface="Calibri" panose="020F0502020204030204" pitchFamily="34" charset="0"/>
                <a:cs typeface="Calibri"/>
              </a:rPr>
              <a:t>Laatii puolestanne hyvät hinnoittelu- ja sopimusehdot </a:t>
            </a:r>
          </a:p>
          <a:p>
            <a:pPr lvl="1"/>
            <a:r>
              <a:rPr lang="fi-FI" sz="1600" dirty="0">
                <a:ea typeface="+mn-lt"/>
                <a:cs typeface="+mn-lt"/>
              </a:rPr>
              <a:t>Tarjoaa asiakkaan käyttöön valmiit malliasiakirjat, mm. hankintasopimuksen </a:t>
            </a:r>
            <a:endParaRPr lang="fi-FI" sz="1600" dirty="0">
              <a:effectLst/>
              <a:latin typeface="Work Sans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Tekee tilaajavastuulain selvitykset keskitetysti</a:t>
            </a:r>
          </a:p>
          <a:p>
            <a:pPr lvl="1"/>
            <a:r>
              <a:rPr lang="fi-FI" sz="1600" dirty="0">
                <a:effectLst/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Varmistaa vastuullisuusnäkökulmat ja niiden toteutumisen</a:t>
            </a:r>
          </a:p>
          <a:p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Asiakastyöryhmässä voi vaikuttaa hankinnan sisältöön ja sopimuksen kehittämiseen</a:t>
            </a:r>
          </a:p>
          <a:p>
            <a:pPr lvl="1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Jäsenet voivat kommentoida materiaaleja</a:t>
            </a:r>
          </a:p>
          <a:p>
            <a:pPr lvl="1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Asiakkaiden erilaiset tarpeet saadaan hyvin esille</a:t>
            </a:r>
          </a:p>
        </p:txBody>
      </p:sp>
    </p:spTree>
    <p:extLst>
      <p:ext uri="{BB962C8B-B14F-4D97-AF65-F5344CB8AC3E}">
        <p14:creationId xmlns:p14="http://schemas.microsoft.com/office/powerpoint/2010/main" val="270099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 ja lisätiedot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Tavoitteena on että minikilpailutuksia voi tehdä 3.10.2022 alkaen 30.9.2026 saakka (asiakaskohtaiset sopimukset voimassa 30.9.2028 asti)</a:t>
            </a:r>
          </a:p>
          <a:p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Yhteishankinnan toimintamallina dynaaminen hankintajärjestelmä eli DPS</a:t>
            </a:r>
          </a:p>
          <a:p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Sekä asiakkaita että </a:t>
            </a:r>
            <a:r>
              <a:rPr lang="fi-FI" dirty="0" err="1">
                <a:ea typeface="Calibri" panose="020F0502020204030204" pitchFamily="34" charset="0"/>
                <a:cs typeface="Calibri" panose="020F0502020204030204" pitchFamily="34" charset="0"/>
              </a:rPr>
              <a:t>Hanselin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 hyväksymiä toimittajia voi tulla mukaan koko </a:t>
            </a:r>
            <a:r>
              <a:rPr lang="fi-FI" dirty="0" err="1">
                <a:ea typeface="Calibri" panose="020F0502020204030204" pitchFamily="34" charset="0"/>
                <a:cs typeface="Calibri" panose="020F0502020204030204" pitchFamily="34" charset="0"/>
              </a:rPr>
              <a:t>DPS:n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 keston ajan</a:t>
            </a:r>
          </a:p>
          <a:p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Asiakkaat tekevät omat minikilpailutuksensa </a:t>
            </a:r>
            <a:r>
              <a:rPr lang="fi-FI" dirty="0" err="1">
                <a:ea typeface="Calibri" panose="020F0502020204030204" pitchFamily="34" charset="0"/>
                <a:cs typeface="Calibri" panose="020F0502020204030204" pitchFamily="34" charset="0"/>
              </a:rPr>
              <a:t>DPS:n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 sisällä, mikä auttaa saamaan juuri tarpeitanne vastaavan ratkaisun. </a:t>
            </a:r>
          </a:p>
          <a:p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Lisätietoja: 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https://www.hansel.fi/yhteishankinnat/teleoperaattori-ja-asiakaspalveluratkaisut-2022-20/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tai kategoriapäällikkö 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Jouni Välilä: 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jouni.valila@hansel</a:t>
            </a:r>
            <a:r>
              <a:rPr lang="fi-FI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.fi</a:t>
            </a: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4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 hidden="1">
            <a:extLst>
              <a:ext uri="{FF2B5EF4-FFF2-40B4-BE49-F238E27FC236}">
                <a16:creationId xmlns:a16="http://schemas.microsoft.com/office/drawing/2014/main" id="{A1895932-07CC-744D-9034-712891323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F4A27-7FC8-4F43-9A8A-3411B084E51B}"/>
              </a:ext>
            </a:extLst>
          </p:cNvPr>
          <p:cNvSpPr txBox="1"/>
          <p:nvPr/>
        </p:nvSpPr>
        <p:spPr>
          <a:xfrm>
            <a:off x="1144563" y="5602276"/>
            <a:ext cx="255875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  <a:t>Asiakaspalvelu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  <a:latin typeface="Maven Pro" panose="00000500000000000000" pitchFamily="2" charset="0"/>
              </a:rPr>
              <a:t>029 444 4300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  <a:latin typeface="Maven Pro" panose="00000500000000000000" pitchFamily="2" charset="0"/>
              </a:rPr>
              <a:t>asiakaspalvelu@hansel.fi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6DAA5-2C3C-7949-B25E-16F8AC7523D8}"/>
              </a:ext>
            </a:extLst>
          </p:cNvPr>
          <p:cNvSpPr txBox="1"/>
          <p:nvPr/>
        </p:nvSpPr>
        <p:spPr>
          <a:xfrm>
            <a:off x="5058809" y="5602276"/>
            <a:ext cx="189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  <a:t>Verkkopalvelu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  <a:latin typeface="Maven Pro" panose="00000500000000000000" pitchFamily="2" charset="0"/>
              </a:rPr>
              <a:t>www.hansel.fi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C2D1B0D-6C4C-E543-8013-5F6BDEF35B1D}"/>
              </a:ext>
            </a:extLst>
          </p:cNvPr>
          <p:cNvSpPr txBox="1"/>
          <p:nvPr/>
        </p:nvSpPr>
        <p:spPr>
          <a:xfrm>
            <a:off x="8656336" y="5602276"/>
            <a:ext cx="240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  <a:t>Asiakkuuspäällikkö</a:t>
            </a:r>
            <a:b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</a:br>
            <a: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  <a:t>/Kategoriapäällikkö</a:t>
            </a:r>
          </a:p>
          <a:p>
            <a:pPr algn="ctr"/>
            <a:r>
              <a:rPr lang="fi-FI" sz="1600" dirty="0" err="1">
                <a:solidFill>
                  <a:schemeClr val="tx1"/>
                </a:solidFill>
                <a:latin typeface="Maven Pro" panose="00000500000000000000" pitchFamily="2" charset="0"/>
              </a:rPr>
              <a:t>xxxxxxxxxxxxxxxxx</a:t>
            </a:r>
            <a:endParaRPr lang="fi-FI" sz="1600" dirty="0">
              <a:solidFill>
                <a:schemeClr val="tx1"/>
              </a:solidFill>
              <a:latin typeface="Maven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0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6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eoperaattori- ja asiakasplaveluratkaisut 2022-2026_Yhteishankinnan ppt-esitys asiakasorganisaatiolle" id="{BC397B3C-1329-4A3F-9F37-4C0AA09048B2}" vid="{F659BD71-ADB6-4267-9DBE-4CC52D38BD0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0C72ABFBF1D949AF6D4BBE290277FF" ma:contentTypeVersion="16" ma:contentTypeDescription="Luo uusi asiakirja." ma:contentTypeScope="" ma:versionID="fdeadd67ccc825dc33365415f264724b">
  <xsd:schema xmlns:xsd="http://www.w3.org/2001/XMLSchema" xmlns:xs="http://www.w3.org/2001/XMLSchema" xmlns:p="http://schemas.microsoft.com/office/2006/metadata/properties" xmlns:ns2="8b7639be-1deb-41a6-966e-7f34d38a5e1b" xmlns:ns3="0f7a3025-e240-41a3-b0f3-223bb421f7bb" xmlns:ns4="079cee8c-77e1-4952-b7bd-365dfc861b76" targetNamespace="http://schemas.microsoft.com/office/2006/metadata/properties" ma:root="true" ma:fieldsID="26d0a90f6e484a5826d0e847c507c59c" ns2:_="" ns3:_="" ns4:_="">
    <xsd:import namespace="8b7639be-1deb-41a6-966e-7f34d38a5e1b"/>
    <xsd:import namespace="0f7a3025-e240-41a3-b0f3-223bb421f7bb"/>
    <xsd:import namespace="079cee8c-77e1-4952-b7bd-365dfc861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39be-1deb-41a6-966e-7f34d38a5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ffbe2ad-ddd8-4f46-acd1-3c89cfef3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a3025-e240-41a3-b0f3-223bb421f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cee8c-77e1-4952-b7bd-365dfc861b7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eec2374-535f-4199-9b3a-112c2a97669d}" ma:internalName="TaxCatchAll" ma:showField="CatchAllData" ma:web="0f7a3025-e240-41a3-b0f3-223bb421f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7639be-1deb-41a6-966e-7f34d38a5e1b">
      <Terms xmlns="http://schemas.microsoft.com/office/infopath/2007/PartnerControls"/>
    </lcf76f155ced4ddcb4097134ff3c332f>
    <TaxCatchAll xmlns="079cee8c-77e1-4952-b7bd-365dfc861b76" xsi:nil="true"/>
  </documentManagement>
</p:properties>
</file>

<file path=customXml/itemProps1.xml><?xml version="1.0" encoding="utf-8"?>
<ds:datastoreItem xmlns:ds="http://schemas.openxmlformats.org/officeDocument/2006/customXml" ds:itemID="{B9D238AC-68DB-4AAC-BBDE-B787B2E6BCAA}"/>
</file>

<file path=customXml/itemProps2.xml><?xml version="1.0" encoding="utf-8"?>
<ds:datastoreItem xmlns:ds="http://schemas.openxmlformats.org/officeDocument/2006/customXml" ds:itemID="{2024EDA7-7DE1-4CC8-BA77-E731277484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71BC0D-F2E4-4F4A-A7EC-DC941405AC6C}">
  <ds:schemaRefs>
    <ds:schemaRef ds:uri="0f7a3025-e240-41a3-b0f3-223bb421f7bb"/>
    <ds:schemaRef ds:uri="http://schemas.microsoft.com/office/2006/documentManagement/types"/>
    <ds:schemaRef ds:uri="8b7639be-1deb-41a6-966e-7f34d38a5e1b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Teleoperaattori- ja asiakaspalveluratkaisut 2022-2026_Yhteishankinnan ppt-esitys asiakasorganisaatiolle</Template>
  <TotalTime>3671</TotalTime>
  <Words>287</Words>
  <Application>Microsoft Office PowerPoint</Application>
  <PresentationFormat>Laajakuva</PresentationFormat>
  <Paragraphs>44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6" baseType="lpstr">
      <vt:lpstr>Arial</vt:lpstr>
      <vt:lpstr>Calibri</vt:lpstr>
      <vt:lpstr>Maven pro</vt:lpstr>
      <vt:lpstr>Maven pro</vt:lpstr>
      <vt:lpstr>Maven Pro Bold</vt:lpstr>
      <vt:lpstr>Maven Pro Medium</vt:lpstr>
      <vt:lpstr>Work sans</vt:lpstr>
      <vt:lpstr>Work sans</vt:lpstr>
      <vt:lpstr>Work Sans Medium</vt:lpstr>
      <vt:lpstr>Work Sans SemiBold</vt:lpstr>
      <vt:lpstr>Office-teema</vt:lpstr>
      <vt:lpstr>Teleoperaattori- ja asiakaspalveluratkaisut 2022-2026 DPS</vt:lpstr>
      <vt:lpstr>Mitä voin hankkia?</vt:lpstr>
      <vt:lpstr>Miksi kannattaa tulla mukaan?</vt:lpstr>
      <vt:lpstr>Aikataulu ja lisätiedot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Teleoperaattori- ja asiakaspalveluratkaisut 2022-2026 DPS</dc:title>
  <dc:creator>Välilä Jouni</dc:creator>
  <cp:lastModifiedBy>Välilä Jouni</cp:lastModifiedBy>
  <cp:revision>1</cp:revision>
  <dcterms:created xsi:type="dcterms:W3CDTF">2022-05-02T10:49:00Z</dcterms:created>
  <dcterms:modified xsi:type="dcterms:W3CDTF">2022-06-15T19:03:32Z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0x0101008D0C72ABFBF1D949AF6D4BBE290277FF</vt:lpwstr>
  </property>
</Properties>
</file>