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9" r:id="rId5"/>
    <p:sldMasterId id="2147483730" r:id="rId6"/>
  </p:sldMasterIdLst>
  <p:notesMasterIdLst>
    <p:notesMasterId r:id="rId18"/>
  </p:notesMasterIdLst>
  <p:sldIdLst>
    <p:sldId id="402" r:id="rId7"/>
    <p:sldId id="399" r:id="rId8"/>
    <p:sldId id="845" r:id="rId9"/>
    <p:sldId id="839" r:id="rId10"/>
    <p:sldId id="394" r:id="rId11"/>
    <p:sldId id="395" r:id="rId12"/>
    <p:sldId id="847" r:id="rId13"/>
    <p:sldId id="844" r:id="rId14"/>
    <p:sldId id="846" r:id="rId15"/>
    <p:sldId id="401" r:id="rId16"/>
    <p:sldId id="391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" id="{5D32AB3E-2F5F-4043-B77C-CA38BAB26DAE}">
          <p14:sldIdLst>
            <p14:sldId id="402"/>
            <p14:sldId id="399"/>
            <p14:sldId id="845"/>
            <p14:sldId id="839"/>
            <p14:sldId id="394"/>
            <p14:sldId id="395"/>
            <p14:sldId id="847"/>
            <p14:sldId id="844"/>
            <p14:sldId id="846"/>
            <p14:sldId id="401"/>
            <p14:sldId id="391"/>
          </p14:sldIdLst>
        </p14:section>
        <p14:section name="Ikonit ja nostot" id="{8B649B61-4438-FE4B-949F-7D6CD192B1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762E97-916D-3A7A-740A-7D6249BBB53F}" name="Puistovaara Janina" initials="PJ" userId="S::jpui@hansel.fi::aeb69dda-8c70-441f-8eec-cac7caac6526" providerId="AD"/>
  <p188:author id="{376D1DE2-088D-BE22-0615-5A0E147524C0}" name="Tainio Pasi" initials="TP" userId="S::pta@hansel.fi::75f07e9e-e5d5-4be0-8af1-a3040c107e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nio Pasi" userId="75f07e9e-e5d5-4be0-8af1-a3040c107ea6" providerId="ADAL" clId="{94127413-3CD7-4DC0-BBA8-2540B1A8B558}"/>
    <pc:docChg chg="custSel modSld">
      <pc:chgData name="Tainio Pasi" userId="75f07e9e-e5d5-4be0-8af1-a3040c107ea6" providerId="ADAL" clId="{94127413-3CD7-4DC0-BBA8-2540B1A8B558}" dt="2022-05-06T05:26:37.670" v="109" actId="20577"/>
      <pc:docMkLst>
        <pc:docMk/>
      </pc:docMkLst>
      <pc:sldChg chg="modSp mod">
        <pc:chgData name="Tainio Pasi" userId="75f07e9e-e5d5-4be0-8af1-a3040c107ea6" providerId="ADAL" clId="{94127413-3CD7-4DC0-BBA8-2540B1A8B558}" dt="2022-05-06T05:25:48.720" v="31" actId="20577"/>
        <pc:sldMkLst>
          <pc:docMk/>
          <pc:sldMk cId="711634417" sldId="401"/>
        </pc:sldMkLst>
        <pc:spChg chg="mod">
          <ac:chgData name="Tainio Pasi" userId="75f07e9e-e5d5-4be0-8af1-a3040c107ea6" providerId="ADAL" clId="{94127413-3CD7-4DC0-BBA8-2540B1A8B558}" dt="2022-05-06T05:25:48.720" v="31" actId="20577"/>
          <ac:spMkLst>
            <pc:docMk/>
            <pc:sldMk cId="711634417" sldId="401"/>
            <ac:spMk id="3" creationId="{41C1E1A7-9F19-40DA-A606-27833CD0C6B3}"/>
          </ac:spMkLst>
        </pc:spChg>
      </pc:sldChg>
      <pc:sldChg chg="modSp mod">
        <pc:chgData name="Tainio Pasi" userId="75f07e9e-e5d5-4be0-8af1-a3040c107ea6" providerId="ADAL" clId="{94127413-3CD7-4DC0-BBA8-2540B1A8B558}" dt="2022-05-06T05:26:37.670" v="109" actId="20577"/>
        <pc:sldMkLst>
          <pc:docMk/>
          <pc:sldMk cId="2083451382" sldId="839"/>
        </pc:sldMkLst>
        <pc:spChg chg="mod">
          <ac:chgData name="Tainio Pasi" userId="75f07e9e-e5d5-4be0-8af1-a3040c107ea6" providerId="ADAL" clId="{94127413-3CD7-4DC0-BBA8-2540B1A8B558}" dt="2022-05-06T05:26:37.670" v="109" actId="20577"/>
          <ac:spMkLst>
            <pc:docMk/>
            <pc:sldMk cId="2083451382" sldId="839"/>
            <ac:spMk id="3" creationId="{E503AD4F-3770-49A1-8DC8-D5985445F503}"/>
          </ac:spMkLst>
        </pc:spChg>
      </pc:sldChg>
    </pc:docChg>
  </pc:docChgLst>
  <pc:docChgLst>
    <pc:chgData name="Tainio Pasi" userId="75f07e9e-e5d5-4be0-8af1-a3040c107ea6" providerId="ADAL" clId="{671885FF-8D3E-4C3A-8499-F8FE72DC3270}"/>
    <pc:docChg chg="custSel delSld modSld modSection">
      <pc:chgData name="Tainio Pasi" userId="75f07e9e-e5d5-4be0-8af1-a3040c107ea6" providerId="ADAL" clId="{671885FF-8D3E-4C3A-8499-F8FE72DC3270}" dt="2022-04-19T11:23:24.228" v="222" actId="1076"/>
      <pc:docMkLst>
        <pc:docMk/>
      </pc:docMkLst>
      <pc:sldChg chg="del">
        <pc:chgData name="Tainio Pasi" userId="75f07e9e-e5d5-4be0-8af1-a3040c107ea6" providerId="ADAL" clId="{671885FF-8D3E-4C3A-8499-F8FE72DC3270}" dt="2022-04-19T11:22:56.253" v="217" actId="47"/>
        <pc:sldMkLst>
          <pc:docMk/>
          <pc:sldMk cId="1783555871" sldId="256"/>
        </pc:sldMkLst>
      </pc:sldChg>
      <pc:sldChg chg="delSp modSp mod">
        <pc:chgData name="Tainio Pasi" userId="75f07e9e-e5d5-4be0-8af1-a3040c107ea6" providerId="ADAL" clId="{671885FF-8D3E-4C3A-8499-F8FE72DC3270}" dt="2022-04-19T11:23:24.228" v="222" actId="1076"/>
        <pc:sldMkLst>
          <pc:docMk/>
          <pc:sldMk cId="1770045928" sldId="391"/>
        </pc:sldMkLst>
        <pc:spChg chg="mod">
          <ac:chgData name="Tainio Pasi" userId="75f07e9e-e5d5-4be0-8af1-a3040c107ea6" providerId="ADAL" clId="{671885FF-8D3E-4C3A-8499-F8FE72DC3270}" dt="2022-04-19T11:23:24.228" v="222" actId="1076"/>
          <ac:spMkLst>
            <pc:docMk/>
            <pc:sldMk cId="1770045928" sldId="391"/>
            <ac:spMk id="3" creationId="{CBB6DAA5-2C3C-7949-B25E-16F8AC7523D8}"/>
          </ac:spMkLst>
        </pc:spChg>
        <pc:spChg chg="mod">
          <ac:chgData name="Tainio Pasi" userId="75f07e9e-e5d5-4be0-8af1-a3040c107ea6" providerId="ADAL" clId="{671885FF-8D3E-4C3A-8499-F8FE72DC3270}" dt="2022-04-19T11:23:19.166" v="221" actId="1076"/>
          <ac:spMkLst>
            <pc:docMk/>
            <pc:sldMk cId="1770045928" sldId="391"/>
            <ac:spMk id="4" creationId="{18538CCF-4DE7-4D49-A711-45435643600C}"/>
          </ac:spMkLst>
        </pc:spChg>
        <pc:spChg chg="del mod">
          <ac:chgData name="Tainio Pasi" userId="75f07e9e-e5d5-4be0-8af1-a3040c107ea6" providerId="ADAL" clId="{671885FF-8D3E-4C3A-8499-F8FE72DC3270}" dt="2022-04-19T11:23:13.218" v="220" actId="478"/>
          <ac:spMkLst>
            <pc:docMk/>
            <pc:sldMk cId="1770045928" sldId="391"/>
            <ac:spMk id="5" creationId="{9C2D1B0D-6C4C-E543-8013-5F6BDEF35B1D}"/>
          </ac:spMkLst>
        </pc:spChg>
      </pc:sldChg>
      <pc:sldChg chg="modSp mod">
        <pc:chgData name="Tainio Pasi" userId="75f07e9e-e5d5-4be0-8af1-a3040c107ea6" providerId="ADAL" clId="{671885FF-8D3E-4C3A-8499-F8FE72DC3270}" dt="2022-04-19T11:21:58.539" v="215" actId="27636"/>
        <pc:sldMkLst>
          <pc:docMk/>
          <pc:sldMk cId="1788165762" sldId="399"/>
        </pc:sldMkLst>
        <pc:spChg chg="mod">
          <ac:chgData name="Tainio Pasi" userId="75f07e9e-e5d5-4be0-8af1-a3040c107ea6" providerId="ADAL" clId="{671885FF-8D3E-4C3A-8499-F8FE72DC3270}" dt="2022-04-19T11:21:58.539" v="215" actId="27636"/>
          <ac:spMkLst>
            <pc:docMk/>
            <pc:sldMk cId="1788165762" sldId="399"/>
            <ac:spMk id="3" creationId="{E503AD4F-3770-49A1-8DC8-D5985445F503}"/>
          </ac:spMkLst>
        </pc:spChg>
      </pc:sldChg>
      <pc:sldChg chg="del">
        <pc:chgData name="Tainio Pasi" userId="75f07e9e-e5d5-4be0-8af1-a3040c107ea6" providerId="ADAL" clId="{671885FF-8D3E-4C3A-8499-F8FE72DC3270}" dt="2022-04-19T11:22:57.214" v="218" actId="47"/>
        <pc:sldMkLst>
          <pc:docMk/>
          <pc:sldMk cId="1754219337" sldId="411"/>
        </pc:sldMkLst>
      </pc:sldChg>
      <pc:sldChg chg="del">
        <pc:chgData name="Tainio Pasi" userId="75f07e9e-e5d5-4be0-8af1-a3040c107ea6" providerId="ADAL" clId="{671885FF-8D3E-4C3A-8499-F8FE72DC3270}" dt="2022-04-19T11:22:54.172" v="216" actId="47"/>
        <pc:sldMkLst>
          <pc:docMk/>
          <pc:sldMk cId="2146354435" sldId="838"/>
        </pc:sldMkLst>
      </pc:sldChg>
      <pc:sldMasterChg chg="delSldLayout">
        <pc:chgData name="Tainio Pasi" userId="75f07e9e-e5d5-4be0-8af1-a3040c107ea6" providerId="ADAL" clId="{671885FF-8D3E-4C3A-8499-F8FE72DC3270}" dt="2022-04-19T11:22:57.214" v="218" actId="47"/>
        <pc:sldMasterMkLst>
          <pc:docMk/>
          <pc:sldMasterMk cId="1150035100" sldId="2147483730"/>
        </pc:sldMasterMkLst>
        <pc:sldLayoutChg chg="del">
          <pc:chgData name="Tainio Pasi" userId="75f07e9e-e5d5-4be0-8af1-a3040c107ea6" providerId="ADAL" clId="{671885FF-8D3E-4C3A-8499-F8FE72DC3270}" dt="2022-04-19T11:22:54.172" v="216" actId="47"/>
          <pc:sldLayoutMkLst>
            <pc:docMk/>
            <pc:sldMasterMk cId="1150035100" sldId="2147483730"/>
            <pc:sldLayoutMk cId="1835250397" sldId="2147483745"/>
          </pc:sldLayoutMkLst>
        </pc:sldLayoutChg>
        <pc:sldLayoutChg chg="del">
          <pc:chgData name="Tainio Pasi" userId="75f07e9e-e5d5-4be0-8af1-a3040c107ea6" providerId="ADAL" clId="{671885FF-8D3E-4C3A-8499-F8FE72DC3270}" dt="2022-04-19T11:22:56.253" v="217" actId="47"/>
          <pc:sldLayoutMkLst>
            <pc:docMk/>
            <pc:sldMasterMk cId="1150035100" sldId="2147483730"/>
            <pc:sldLayoutMk cId="2214738707" sldId="2147483746"/>
          </pc:sldLayoutMkLst>
        </pc:sldLayoutChg>
        <pc:sldLayoutChg chg="del">
          <pc:chgData name="Tainio Pasi" userId="75f07e9e-e5d5-4be0-8af1-a3040c107ea6" providerId="ADAL" clId="{671885FF-8D3E-4C3A-8499-F8FE72DC3270}" dt="2022-04-19T11:22:57.214" v="218" actId="47"/>
          <pc:sldLayoutMkLst>
            <pc:docMk/>
            <pc:sldMasterMk cId="1150035100" sldId="2147483730"/>
            <pc:sldLayoutMk cId="2944583866" sldId="214748374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8C68-5B35-4947-BD4D-A2F708D38CB5}" type="datetimeFigureOut">
              <a:rPr lang="fi-FI" smtClean="0"/>
              <a:t>6.5.2022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817D-74F4-7E40-972D-5EB7C5E75C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94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2814" cy="68697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815" cy="6846332"/>
          </a:xfrm>
          <a:prstGeom prst="rect">
            <a:avLst/>
          </a:prstGeom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BD58AF9-8DA3-E144-80C6-E5C831A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6309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FF9B49-6325-B84F-B63D-44E31980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D08274-BF41-3B4B-AFE5-1016FB2E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699F71-3D62-4348-A5F6-68B19D42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7D923AB-7639-3D43-9FAE-89A970A28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39272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CF044E-801C-E448-8CA9-E9EFFC7C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AC8A9B-38EE-714C-94FB-0133E1E2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194FC8-22C4-E849-8222-0D9C8223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E244205-9225-5A46-A3E7-5023A02B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18802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3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4E9153F-884A-7C4B-B38E-F5918F700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3B4BD61-90C2-A045-80E7-FBAE21D0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86F000-19ED-AD41-8D4E-A6C82EC6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2714DE-A581-B547-BC66-FD724E4C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2EB4E0A-831B-3E4D-A996-DDDCF36A6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286851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4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5B35964-D0FA-784B-B7AB-53C0CBD45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86746A-38E9-184C-B93D-439ED089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BBFF82-F034-344D-98CF-705C44D5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922B89-03FF-D747-9058-31FD661A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E59B9C5-73E0-A244-82DD-A8446EB6C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75726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879021"/>
            <a:ext cx="10515600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75DA475-C891-C84E-8980-03AA67D7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258CD67-2554-1446-873E-12FD23B6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A675EA4-8356-0543-8AC5-EEEE3373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9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964571"/>
            <a:ext cx="10515600" cy="676280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879021"/>
            <a:ext cx="10515600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75DA475-C891-C84E-8980-03AA67D7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258CD67-2554-1446-873E-12FD23B6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A675EA4-8356-0543-8AC5-EEEE3373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778CB51-4B78-4C79-B482-A1CDFDF912F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24165" y="499085"/>
            <a:ext cx="725959" cy="395165"/>
          </a:xfrm>
        </p:spPr>
        <p:txBody>
          <a:bodyPr vert="horz" lIns="0" tIns="0" rIns="0" bIns="0" anchor="ctr" anchorCtr="0">
            <a:noAutofit/>
          </a:bodyPr>
          <a:lstStyle>
            <a:lvl1pPr marL="0" indent="0">
              <a:buNone/>
              <a:defRPr sz="2400" b="0" i="0">
                <a:latin typeface="Maven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213791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964571"/>
            <a:ext cx="10515600" cy="676280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879021"/>
            <a:ext cx="4796159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75DA475-C891-C84E-8980-03AA67D7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258CD67-2554-1446-873E-12FD23B6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A675EA4-8356-0543-8AC5-EEEE3373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0ECED26-F95B-4739-98E7-2DCF77ADEE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79021"/>
            <a:ext cx="5341335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778CB51-4B78-4C79-B482-A1CDFDF912F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24165" y="499085"/>
            <a:ext cx="725959" cy="39516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>
                <a:latin typeface="Maven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248173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DA45131C-7A29-364A-B280-8CC54A81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26742" y="193117"/>
            <a:ext cx="672790" cy="6735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IKONI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2506662"/>
            <a:ext cx="10515600" cy="3447147"/>
          </a:xfrm>
        </p:spPr>
        <p:txBody>
          <a:bodyPr lIns="36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6CAE0D1-1810-7848-B585-56B04019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6" y="971464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AEC18B8-1B8C-6F4E-B6E1-E74C664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663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32C4671-66A5-624D-84BE-E3602DB4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650B73-E0BA-BA45-B271-898D34ABC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099ACCF-8FF7-E44A-BFFE-B406A3C98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20A1E69-48A5-4FB1-8003-495E6143D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452150"/>
            <a:ext cx="5967156" cy="3557919"/>
          </a:xfrm>
        </p:spPr>
        <p:txBody>
          <a:bodyPr lIns="36000" rIns="90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1B8CC981-6CD4-44D3-9DD6-1EA9A4D6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5" y="847931"/>
            <a:ext cx="5948026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D321BE3E-7AAA-4885-A4E7-DAB90C752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22603" y="847931"/>
            <a:ext cx="4531488" cy="51621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Paikka kuvalle</a:t>
            </a:r>
          </a:p>
        </p:txBody>
      </p:sp>
    </p:spTree>
    <p:extLst>
      <p:ext uri="{BB962C8B-B14F-4D97-AF65-F5344CB8AC3E}">
        <p14:creationId xmlns:p14="http://schemas.microsoft.com/office/powerpoint/2010/main" val="3303068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ikonitil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3032D71-49D2-EC42-9FD7-A8CE5282B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813300" cy="6858000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366" y="2452151"/>
            <a:ext cx="6047234" cy="3251964"/>
          </a:xfrm>
        </p:spPr>
        <p:txBody>
          <a:bodyPr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8" name="Otsikko 1">
            <a:extLst>
              <a:ext uri="{FF2B5EF4-FFF2-40B4-BE49-F238E27FC236}">
                <a16:creationId xmlns:a16="http://schemas.microsoft.com/office/drawing/2014/main" id="{DE993844-B14A-E948-9572-EA013EA6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366" y="796688"/>
            <a:ext cx="6047234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D9C0EAB-AFF8-794A-8547-315A8D6B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EC61373-2AE0-3248-ADF8-C59E9427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15" y="-44515"/>
            <a:ext cx="12212815" cy="68463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E5FF196C-8272-3F48-AD8E-BFFD1B0802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E03916F-D8E9-EC4E-9F01-C3EFFAE6E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05964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>
              <a:latin typeface="Maven Pro" pitchFamily="2" charset="77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77DE9BF-5692-324E-8745-F8BD7B379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90742C7-10BE-E84F-BA42-0A3B5F1E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9033352-C8EA-3045-A5F4-6C87CE17C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74092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CD72843-0356-504F-8D94-124BDD1A8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148" y="2435322"/>
            <a:ext cx="4264937" cy="1240709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6101C8EB-2353-8D4B-8233-8501961DC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73139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15" y="-9437"/>
            <a:ext cx="12212815" cy="68463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DC8DBD10-C43B-8A4E-A13D-9E19DC782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0E496B0-C518-EE47-B985-01C05BB5D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11312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0D01016F-8C9A-CB42-8113-2C825BE4B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24E6B75-FBC0-F34E-A9D4-0717BAD25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5122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5B7D9AE-B0A7-6148-94DA-0E17F9C3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29871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8051666-25AB-CD46-AE7D-7B0A21835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61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B5C8F4D-4794-1345-A08B-AD07BD74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23592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0512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7664" y="2378585"/>
            <a:ext cx="509977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tx2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7664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tx2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775" y="2620210"/>
            <a:ext cx="2999583" cy="8667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0F10DF3-7593-764D-96FB-BD97531E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06184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668"/>
            <a:ext cx="12191999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5" y="2390253"/>
            <a:ext cx="586338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6775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335" y="2645101"/>
            <a:ext cx="2999583" cy="86679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E9466AA-9ED9-B842-9EC9-EFD9C6EB0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82158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7BCED-D96E-4553-A054-C0D3706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178C3-49A4-469C-ACC0-1D71B5E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73F95-65E0-4A19-B313-1F72E0F31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2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322DA8-A9EA-4C8E-A77F-14A8E7C6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7F5-FA1F-4B70-8D0C-78571F9A5A4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5E9B7CF-BA84-5944-8AEA-121ABD4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9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7BCED-D96E-4553-A054-C0D3706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178C3-49A4-469C-ACC0-1D71B5E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73F95-65E0-4A19-B313-1F72E0F31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2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322DA8-A9EA-4C8E-A77F-14A8E7C6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7F5-FA1F-4B70-8D0C-78571F9A5A4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5E9B7CF-BA84-5944-8AEA-121ABD4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43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7BCED-D96E-4553-A054-C0D3706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178C3-49A4-469C-ACC0-1D71B5E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73F95-65E0-4A19-B313-1F72E0F31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2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322DA8-A9EA-4C8E-A77F-14A8E7C6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7F5-FA1F-4B70-8D0C-78571F9A5A4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5E9B7CF-BA84-5944-8AEA-121ABD4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03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2" r:id="rId2"/>
    <p:sldLayoutId id="2147483736" r:id="rId3"/>
    <p:sldLayoutId id="2147483735" r:id="rId4"/>
    <p:sldLayoutId id="2147483738" r:id="rId5"/>
    <p:sldLayoutId id="2147483739" r:id="rId6"/>
    <p:sldLayoutId id="2147483740" r:id="rId7"/>
    <p:sldLayoutId id="2147483741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sel.fi/yhteishankinnat/sahkoautojen-latausasemat-2022-2028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0BE268-2324-4A67-8363-08891B02D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Sähköautojen latausasemat 2022–2028 (DPS)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834C978-94DD-4160-892C-46FBDAF6B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Tervetuloa mukaan!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94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3702F-ED6B-40D6-A729-48251280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Aikataulu ja lisätiedot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C1E1A7-9F19-40DA-A606-27833CD0C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2400" dirty="0" err="1">
                <a:solidFill>
                  <a:srgbClr val="000000"/>
                </a:solidFill>
                <a:latin typeface="Work Sans" panose="00000500000000000000" pitchFamily="2" charset="0"/>
              </a:rPr>
              <a:t>DPS:n</a:t>
            </a:r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 hankintavaihe alkoi 25.4.</a:t>
            </a:r>
          </a:p>
          <a:p>
            <a:pPr fontAlgn="base"/>
            <a:r>
              <a:rPr lang="fi-FI" dirty="0">
                <a:solidFill>
                  <a:srgbClr val="000000"/>
                </a:solidFill>
                <a:latin typeface="Work Sans" panose="00000500000000000000" pitchFamily="2" charset="0"/>
              </a:rPr>
              <a:t>DPS päättyy 30.3.2028 (+6v asiakaskohtaiset sopimukset)</a:t>
            </a:r>
            <a:endParaRPr lang="fi-FI" sz="2400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Yhteishankinnan toimintamallina dynaaminen hankintajärjestelmä eli DPS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+Minikisa-apuri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+Pienhankintatyökalu</a:t>
            </a:r>
            <a:endParaRPr lang="fi-FI" sz="2400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pPr fontAlgn="base"/>
            <a:r>
              <a:rPr lang="fi-FI" dirty="0">
                <a:solidFill>
                  <a:srgbClr val="000000"/>
                </a:solidFill>
                <a:latin typeface="Work Sans" panose="00000500000000000000" pitchFamily="2" charset="0"/>
              </a:rPr>
              <a:t>Lue lisää: </a:t>
            </a:r>
            <a:r>
              <a:rPr lang="fi-FI" dirty="0">
                <a:solidFill>
                  <a:srgbClr val="000000"/>
                </a:solidFill>
                <a:latin typeface="Work Sans" panose="00000500000000000000" pitchFamily="2" charset="0"/>
                <a:hlinkClick r:id="rId2"/>
              </a:rPr>
              <a:t>https://www.hansel.fi/yhteishankinnat/sahkoautojen-latausasemat-2022-2028/</a:t>
            </a:r>
            <a:endParaRPr lang="fi-FI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pPr fontAlgn="base"/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163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538CCF-4DE7-4D49-A711-45435643600C}"/>
              </a:ext>
            </a:extLst>
          </p:cNvPr>
          <p:cNvSpPr txBox="1"/>
          <p:nvPr/>
        </p:nvSpPr>
        <p:spPr>
          <a:xfrm>
            <a:off x="8892659" y="5602742"/>
            <a:ext cx="24092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Maven Pro Bold" panose="00000800000000000000" pitchFamily="2" charset="0"/>
              </a:rPr>
              <a:t>Tapahtumasivusto</a:t>
            </a:r>
            <a:endParaRPr lang="fi-FI" dirty="0">
              <a:solidFill>
                <a:schemeClr val="tx1"/>
              </a:solidFill>
              <a:latin typeface="Maven Pro Bold" panose="00000800000000000000" pitchFamily="2" charset="0"/>
            </a:endParaRPr>
          </a:p>
          <a:p>
            <a:pPr algn="ctr"/>
            <a:r>
              <a:rPr lang="fi-FI" sz="1300" dirty="0">
                <a:solidFill>
                  <a:schemeClr val="tx1"/>
                </a:solidFill>
                <a:latin typeface="Maven Pro" panose="00000500000000000000" pitchFamily="2" charset="0"/>
              </a:rPr>
              <a:t>www.hansel-tapahtumat.fi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6DAA5-2C3C-7949-B25E-16F8AC7523D8}"/>
              </a:ext>
            </a:extLst>
          </p:cNvPr>
          <p:cNvSpPr txBox="1"/>
          <p:nvPr/>
        </p:nvSpPr>
        <p:spPr>
          <a:xfrm>
            <a:off x="5176970" y="5602742"/>
            <a:ext cx="18983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Maven Pro Bold" panose="00000800000000000000" pitchFamily="2" charset="0"/>
              </a:rPr>
              <a:t>Verkkopalvelu</a:t>
            </a:r>
            <a:endParaRPr lang="fi-FI" dirty="0">
              <a:solidFill>
                <a:schemeClr val="tx1"/>
              </a:solidFill>
              <a:latin typeface="Maven Pro Bold" panose="00000800000000000000" pitchFamily="2" charset="0"/>
            </a:endParaRPr>
          </a:p>
          <a:p>
            <a:pPr algn="ctr"/>
            <a:r>
              <a:rPr lang="fi-FI" sz="1300" dirty="0">
                <a:solidFill>
                  <a:schemeClr val="tx1"/>
                </a:solidFill>
                <a:latin typeface="Maven Pro" panose="00000500000000000000" pitchFamily="2" charset="0"/>
              </a:rPr>
              <a:t>www.hansel.fi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F4A27-7FC8-4F43-9A8A-3411B084E51B}"/>
              </a:ext>
            </a:extLst>
          </p:cNvPr>
          <p:cNvSpPr txBox="1"/>
          <p:nvPr/>
        </p:nvSpPr>
        <p:spPr>
          <a:xfrm>
            <a:off x="1144564" y="5602276"/>
            <a:ext cx="221506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Maven Pro Bold" panose="00000800000000000000" pitchFamily="2" charset="0"/>
              </a:rPr>
              <a:t>Asiakaspalvelu</a:t>
            </a:r>
          </a:p>
          <a:p>
            <a:pPr algn="ctr"/>
            <a:r>
              <a:rPr lang="fi-FI" sz="1300" dirty="0">
                <a:solidFill>
                  <a:schemeClr val="tx1"/>
                </a:solidFill>
                <a:latin typeface="Maven Pro" panose="00000500000000000000" pitchFamily="2" charset="0"/>
              </a:rPr>
              <a:t>0294 444 300</a:t>
            </a:r>
          </a:p>
          <a:p>
            <a:pPr algn="ctr"/>
            <a:r>
              <a:rPr lang="fi-FI" sz="1300" dirty="0">
                <a:solidFill>
                  <a:schemeClr val="tx1"/>
                </a:solidFill>
                <a:latin typeface="Maven Pro" panose="00000500000000000000" pitchFamily="2" charset="0"/>
              </a:rPr>
              <a:t>asiakaspalvelu@hansel.fi</a:t>
            </a:r>
          </a:p>
        </p:txBody>
      </p:sp>
    </p:spTree>
    <p:extLst>
      <p:ext uri="{BB962C8B-B14F-4D97-AF65-F5344CB8AC3E}">
        <p14:creationId xmlns:p14="http://schemas.microsoft.com/office/powerpoint/2010/main" val="177004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C16A8-D03F-4E2C-8787-05916CA5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03AD4F-3770-49A1-8DC8-D5985445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4" y="1640851"/>
            <a:ext cx="8123589" cy="447793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Tarve latausasemille kasvaa voimakkaasti</a:t>
            </a:r>
          </a:p>
          <a:p>
            <a:pPr fontAlgn="base"/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Polttomoottoriautot tankataan lähes poikkeuksetta jakeluasemilla</a:t>
            </a:r>
          </a:p>
          <a:p>
            <a:pPr fontAlgn="base"/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Sähköautot ladataan enimmäkseen siellä missä ne seisovat</a:t>
            </a:r>
          </a:p>
          <a:p>
            <a:pPr fontAlgn="base"/>
            <a:r>
              <a:rPr lang="fi-FI" sz="2800" dirty="0">
                <a:solidFill>
                  <a:srgbClr val="000000"/>
                </a:solidFill>
                <a:latin typeface="Work Sans" panose="00000500000000000000" pitchFamily="2" charset="0"/>
              </a:rPr>
              <a:t>Myös tuoreet lait lisäävät tarvetta</a:t>
            </a:r>
          </a:p>
          <a:p>
            <a:pPr lvl="1"/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Laki ajoneuvo- ja liikennepalveluhankintojen ympäristö- ja energiatehokkuusvaatimuksista</a:t>
            </a:r>
          </a:p>
          <a:p>
            <a:pPr lvl="1"/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Laki rakennusten varustamisesta sähköajoneuvojen latauspisteillä ja latauspistevalmiuksilla sekä automaatio- ja ohjausjärjestelmillä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B119345-B645-4585-824B-AECBBBD95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565" y="1818048"/>
            <a:ext cx="3078789" cy="22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6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C16A8-D03F-4E2C-8787-05916CA5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Perustietoa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03AD4F-3770-49A1-8DC8-D5985445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640851"/>
            <a:ext cx="10515600" cy="447793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fi-FI" sz="2700" b="1" dirty="0">
                <a:solidFill>
                  <a:srgbClr val="000000"/>
                </a:solidFill>
                <a:latin typeface="Work Sans" panose="00000500000000000000" pitchFamily="2" charset="0"/>
              </a:rPr>
              <a:t>Asiakas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 hankkii latausratkaisun, </a:t>
            </a:r>
            <a:r>
              <a:rPr lang="fi-FI" sz="2700" b="1" dirty="0">
                <a:solidFill>
                  <a:srgbClr val="000000"/>
                </a:solidFill>
                <a:latin typeface="Work Sans" panose="00000500000000000000" pitchFamily="2" charset="0"/>
              </a:rPr>
              <a:t>käyttäjä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 lataa ladattavaa ajoneuvoa</a:t>
            </a:r>
          </a:p>
          <a:p>
            <a:pPr fontAlgn="base"/>
            <a:r>
              <a:rPr lang="fi-FI" sz="2700" b="1" dirty="0">
                <a:solidFill>
                  <a:srgbClr val="000000"/>
                </a:solidFill>
                <a:latin typeface="Work Sans" panose="00000500000000000000" pitchFamily="2" charset="0"/>
              </a:rPr>
              <a:t>Latausratkaisu 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tarkoittaa laitetta tai palvelua tai laitteiden ja/tai palveluiden muodostamaa kokonaisuutta, jota Asiakas käyttää ajoneuvojensa lataamiseen. Myös mm. valtakunnallisen latausverkoston käyttöoikeus (mutta ei tämän erillistä kilpailutusta).</a:t>
            </a:r>
          </a:p>
          <a:p>
            <a:pPr fontAlgn="base"/>
            <a:r>
              <a:rPr lang="fi-FI" sz="2700" b="1" dirty="0">
                <a:solidFill>
                  <a:srgbClr val="000000"/>
                </a:solidFill>
                <a:latin typeface="Work Sans" panose="00000500000000000000" pitchFamily="2" charset="0"/>
              </a:rPr>
              <a:t>Operaattori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 ylläpitää latausasemaa ja huolehtii käyttäjien laskutuksesta</a:t>
            </a:r>
          </a:p>
          <a:p>
            <a:pPr fontAlgn="base"/>
            <a:r>
              <a:rPr lang="fi-FI" sz="2700" b="1" dirty="0">
                <a:solidFill>
                  <a:srgbClr val="000000"/>
                </a:solidFill>
                <a:latin typeface="Work Sans" panose="00000500000000000000" pitchFamily="2" charset="0"/>
              </a:rPr>
              <a:t>Julkinen latauspiste 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on kenen tahansa käytettävissä ja tyypillisesti maksullinen, jolloin vaatii tunnistautumisen</a:t>
            </a:r>
          </a:p>
          <a:p>
            <a:pPr fontAlgn="base"/>
            <a:r>
              <a:rPr lang="fi-FI" sz="2700" b="1" dirty="0">
                <a:solidFill>
                  <a:srgbClr val="000000"/>
                </a:solidFill>
                <a:latin typeface="Work Sans" panose="00000500000000000000" pitchFamily="2" charset="0"/>
              </a:rPr>
              <a:t>Rajattu latauspiste 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voi olla rajattu fyysisesti (esim. parkkihalli) tai ohjelmallisesti, eli vaatii tunnistautumisen (esim. RFID tai appi)</a:t>
            </a:r>
          </a:p>
          <a:p>
            <a:pPr marL="311118" indent="-190495" defTabSz="304792"/>
            <a:endParaRPr lang="fi-FI" sz="2800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62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C16A8-D03F-4E2C-8787-05916CA5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Perustietoa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03AD4F-3770-49A1-8DC8-D5985445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640851"/>
            <a:ext cx="10515600" cy="44779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i-FI" sz="2700" b="1" dirty="0">
                <a:solidFill>
                  <a:srgbClr val="000000"/>
                </a:solidFill>
                <a:latin typeface="Work Sans" panose="00000500000000000000" pitchFamily="2" charset="0"/>
              </a:rPr>
              <a:t>Laite 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voi olla </a:t>
            </a:r>
            <a:r>
              <a:rPr lang="fi-FI" sz="2700" b="1" dirty="0">
                <a:solidFill>
                  <a:srgbClr val="000000"/>
                </a:solidFill>
                <a:latin typeface="Work Sans" panose="00000500000000000000" pitchFamily="2" charset="0"/>
              </a:rPr>
              <a:t>tyhmä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 (erillään tietoverkosta, ei tunnistautumista) tai </a:t>
            </a:r>
            <a:r>
              <a:rPr lang="fi-FI" sz="2700" b="1" dirty="0">
                <a:solidFill>
                  <a:srgbClr val="000000"/>
                </a:solidFill>
                <a:latin typeface="Work Sans" panose="00000500000000000000" pitchFamily="2" charset="0"/>
              </a:rPr>
              <a:t>älykäs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 (tukee tunnistautumista, kuormanhallintaa, latausprofiileja, kulutusjoustoa </a:t>
            </a:r>
            <a:r>
              <a:rPr lang="fi-FI" sz="2700" dirty="0" err="1">
                <a:solidFill>
                  <a:srgbClr val="000000"/>
                </a:solidFill>
                <a:latin typeface="Work Sans" panose="00000500000000000000" pitchFamily="2" charset="0"/>
              </a:rPr>
              <a:t>jne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)</a:t>
            </a:r>
            <a:endParaRPr lang="fi-FI" sz="2700" b="1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pPr fontAlgn="base"/>
            <a:r>
              <a:rPr lang="fi-FI" sz="2800" dirty="0">
                <a:solidFill>
                  <a:srgbClr val="000000"/>
                </a:solidFill>
                <a:latin typeface="Work Sans" panose="00000500000000000000" pitchFamily="2" charset="0"/>
              </a:rPr>
              <a:t>Latauslaitteet jaetaan tyypillisesti kolmeen teholuokkaan:</a:t>
            </a:r>
          </a:p>
          <a:p>
            <a:pPr lvl="1" fontAlgn="base"/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Hidas lataus (</a:t>
            </a:r>
            <a:r>
              <a:rPr lang="fi-FI" sz="2400" dirty="0" err="1">
                <a:solidFill>
                  <a:srgbClr val="000000"/>
                </a:solidFill>
                <a:latin typeface="Work Sans" panose="00000500000000000000" pitchFamily="2" charset="0"/>
              </a:rPr>
              <a:t>sukopistoke</a:t>
            </a:r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) AC 2 kW, hinta noin 1 000 €/latauspiste, toimintamatkaa noin 10 km tunnissa</a:t>
            </a:r>
          </a:p>
          <a:p>
            <a:pPr lvl="1" fontAlgn="base"/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Peruslataus (type2/mode3) AC 3,7-43 kW, karkea hintahaarukka 1 000 - 5 000 €/latauspiste, toimintamatkaa noin 50 km tunnissa (11 kW)</a:t>
            </a:r>
          </a:p>
          <a:p>
            <a:pPr lvl="1" fontAlgn="base"/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Teholataus (pikalataus) (CCS, </a:t>
            </a:r>
            <a:r>
              <a:rPr lang="fi-FI" sz="2400" dirty="0" err="1">
                <a:solidFill>
                  <a:srgbClr val="000000"/>
                </a:solidFill>
                <a:latin typeface="Work Sans" panose="00000500000000000000" pitchFamily="2" charset="0"/>
              </a:rPr>
              <a:t>CHAdeMO</a:t>
            </a:r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) vähintään DC 50 kW, nykyisin mielellään vähintään 100-150 kW, hinta alkaen 20 000 €/latauspiste, toimintamatkaa noin 500 km tunnissa (100 kW)</a:t>
            </a:r>
            <a:endParaRPr lang="fi-FI" sz="2700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pPr marL="311118" indent="-190495" defTabSz="304792"/>
            <a:endParaRPr lang="fi-FI" sz="2800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345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D58C86B-B36D-4F59-BCF0-362E597A3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353" y="2067589"/>
            <a:ext cx="10528829" cy="4465186"/>
          </a:xfrm>
        </p:spPr>
        <p:txBody>
          <a:bodyPr>
            <a:noAutofit/>
          </a:bodyPr>
          <a:lstStyle/>
          <a:p>
            <a:pPr fontAlgn="base"/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Work Sans" panose="00000500000000000000" pitchFamily="2" charset="0"/>
              </a:rPr>
              <a:t>Erilaiset sähköajoneuvojen latausratkaisut sekä niihin liittyvät tuotteet ja palvelut</a:t>
            </a:r>
          </a:p>
          <a:p>
            <a:pPr fontAlgn="base"/>
            <a:r>
              <a:rPr lang="fi-FI" sz="2200" dirty="0">
                <a:solidFill>
                  <a:srgbClr val="000000"/>
                </a:solidFill>
                <a:latin typeface="Work Sans" panose="00000500000000000000" pitchFamily="2" charset="0"/>
              </a:rPr>
              <a:t>Tavara- tai palveluhankintaa. Ei hankintalain tarkoittamia rakennusurakoita</a:t>
            </a:r>
          </a:p>
          <a:p>
            <a:pPr lvl="1" fontAlgn="base"/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Work Sans" panose="00000500000000000000" pitchFamily="2" charset="0"/>
              </a:rPr>
              <a:t>Tavara- tai palveluhan</a:t>
            </a:r>
            <a:r>
              <a:rPr lang="fi-FI" sz="1800" dirty="0">
                <a:solidFill>
                  <a:srgbClr val="000000"/>
                </a:solidFill>
                <a:latin typeface="Work Sans" panose="00000500000000000000" pitchFamily="2" charset="0"/>
              </a:rPr>
              <a:t>kinta voi kuitenkin sisältää asennusta ym.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Work Sans" panose="00000500000000000000" pitchFamily="2" charset="0"/>
            </a:endParaRPr>
          </a:p>
          <a:p>
            <a:pPr fontAlgn="base"/>
            <a:r>
              <a:rPr lang="fi-FI" sz="2200" dirty="0">
                <a:solidFill>
                  <a:srgbClr val="000000"/>
                </a:solidFill>
                <a:latin typeface="Work Sans" panose="00000500000000000000" pitchFamily="2" charset="0"/>
              </a:rPr>
              <a:t>Täyssähköautojen ja hybridien latausratkaisuiden lisäksi ratkaisut myös kevyille sähköajoneuvoille, sähköbusseille, sähköisille työkoneille, jne.</a:t>
            </a:r>
          </a:p>
          <a:p>
            <a:pPr fontAlgn="base"/>
            <a:r>
              <a:rPr lang="fi-FI" sz="2200" b="0" i="0" dirty="0">
                <a:solidFill>
                  <a:srgbClr val="000000"/>
                </a:solidFill>
                <a:effectLst/>
                <a:latin typeface="Work Sans" panose="00000500000000000000" pitchFamily="2" charset="0"/>
              </a:rPr>
              <a:t>Teknologia voi olla hidas lataus, </a:t>
            </a:r>
            <a:r>
              <a:rPr lang="fi-FI" sz="2200" b="1" i="0" dirty="0">
                <a:solidFill>
                  <a:srgbClr val="000000"/>
                </a:solidFill>
                <a:effectLst/>
                <a:latin typeface="Work Sans" panose="00000500000000000000" pitchFamily="2" charset="0"/>
              </a:rPr>
              <a:t>peruslataus</a:t>
            </a:r>
            <a:r>
              <a:rPr lang="fi-FI" sz="2200" b="0" i="0" dirty="0">
                <a:solidFill>
                  <a:srgbClr val="000000"/>
                </a:solidFill>
                <a:effectLst/>
                <a:latin typeface="Work Sans" panose="00000500000000000000" pitchFamily="2" charset="0"/>
              </a:rPr>
              <a:t>, teholataus, suurteholataus…</a:t>
            </a:r>
          </a:p>
          <a:p>
            <a:pPr fontAlgn="base"/>
            <a:r>
              <a:rPr lang="fi-FI" sz="2200" dirty="0">
                <a:solidFill>
                  <a:srgbClr val="000000"/>
                </a:solidFill>
                <a:latin typeface="Work Sans" panose="00000500000000000000" pitchFamily="2" charset="0"/>
              </a:rPr>
              <a:t>Latausasema voi olla julkinen tai rajattu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2A05C38-D03A-4279-AABA-02ECFB6D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5" y="847931"/>
            <a:ext cx="5878818" cy="1219658"/>
          </a:xfrm>
        </p:spPr>
        <p:txBody>
          <a:bodyPr/>
          <a:lstStyle/>
          <a:p>
            <a:r>
              <a:rPr lang="fi-FI" sz="3600" dirty="0"/>
              <a:t>Sähköautojen latausasemat 2022-2028 (DPS)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09049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C632D1F-2E38-4115-8AC1-AF7273FD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4" y="2042446"/>
            <a:ext cx="8190047" cy="396762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2800" dirty="0"/>
              <a:t>Ostomalli</a:t>
            </a:r>
          </a:p>
          <a:p>
            <a:pPr lvl="1"/>
            <a:r>
              <a:rPr lang="fi-FI" dirty="0">
                <a:solidFill>
                  <a:srgbClr val="000000"/>
                </a:solidFill>
                <a:latin typeface="Work Sans" panose="00000500000000000000" pitchFamily="2" charset="0"/>
              </a:rPr>
              <a:t>Laitteet (esim. AC, DC, V2X) omaksi asennuksella tai ilman. Myös huolto, operointi, päivitykset ja lisätarvikkeet tarpeen mukaan. </a:t>
            </a:r>
            <a:endParaRPr lang="fi-FI" dirty="0"/>
          </a:p>
          <a:p>
            <a:pPr marL="341100" indent="-342900">
              <a:buFont typeface="+mj-lt"/>
              <a:buAutoNum type="arabicPeriod"/>
            </a:pPr>
            <a:r>
              <a:rPr lang="fi-FI" sz="2800" dirty="0"/>
              <a:t>Palvelumalli</a:t>
            </a:r>
          </a:p>
          <a:p>
            <a:pPr lvl="1"/>
            <a:r>
              <a:rPr lang="fi-FI" dirty="0">
                <a:solidFill>
                  <a:srgbClr val="000000"/>
                </a:solidFill>
                <a:latin typeface="Work Sans" panose="00000500000000000000" pitchFamily="2" charset="0"/>
              </a:rPr>
              <a:t>Ei investointia, vaan kk-maksu.</a:t>
            </a:r>
          </a:p>
          <a:p>
            <a:pPr marL="341100" indent="-342900">
              <a:buFont typeface="+mj-lt"/>
              <a:buAutoNum type="arabicPeriod"/>
            </a:pPr>
            <a:r>
              <a:rPr lang="fi-FI" sz="2800" dirty="0"/>
              <a:t>Muut tuotteet ja palvelut </a:t>
            </a:r>
          </a:p>
          <a:p>
            <a:pPr lvl="1"/>
            <a:r>
              <a:rPr lang="fi-FI" dirty="0">
                <a:solidFill>
                  <a:srgbClr val="000000"/>
                </a:solidFill>
                <a:latin typeface="Work Sans" panose="00000500000000000000" pitchFamily="2" charset="0"/>
              </a:rPr>
              <a:t>Esim. operointi olemassa oleville latauspisteille.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E8A4351-C5F7-43EA-B6D4-9679A580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5" y="847931"/>
            <a:ext cx="7631754" cy="1325563"/>
          </a:xfrm>
        </p:spPr>
        <p:txBody>
          <a:bodyPr/>
          <a:lstStyle/>
          <a:p>
            <a:r>
              <a:rPr lang="fi-FI" dirty="0"/>
              <a:t>Hankintamallit</a:t>
            </a:r>
            <a:br>
              <a:rPr lang="fi-FI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BF9BAAE-56C6-4DA9-958B-91F132642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01" y="1025495"/>
            <a:ext cx="2339631" cy="208702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8479257-AAE5-4D57-B4B8-04B82645C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201" y="3741961"/>
            <a:ext cx="2365252" cy="21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C16A8-D03F-4E2C-8787-05916CA5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Hyödyt asiakkaalle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03AD4F-3770-49A1-8DC8-D5985445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640851"/>
            <a:ext cx="10515600" cy="4477938"/>
          </a:xfrm>
        </p:spPr>
        <p:txBody>
          <a:bodyPr>
            <a:normAutofit/>
          </a:bodyPr>
          <a:lstStyle/>
          <a:p>
            <a:pPr fontAlgn="base"/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Hyvin spesifi hankinnan kohde – valmiit mallipohjat helpottavat merkittävästi kohteen määrittelyä</a:t>
            </a:r>
          </a:p>
          <a:p>
            <a:pPr fontAlgn="base"/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Kattavat sopimus-, turvallisuus- ja palvelutasoehdot, joihin on mahdollisuus vaikuttaa </a:t>
            </a:r>
            <a:r>
              <a:rPr lang="fi-FI" sz="2700" dirty="0" err="1">
                <a:solidFill>
                  <a:srgbClr val="000000"/>
                </a:solidFill>
                <a:latin typeface="Work Sans" panose="00000500000000000000" pitchFamily="2" charset="0"/>
              </a:rPr>
              <a:t>DPS:n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 sisäisessä kilpailutuksessa</a:t>
            </a:r>
          </a:p>
          <a:p>
            <a:pPr lvl="1" fontAlgn="base"/>
            <a:r>
              <a:rPr lang="fi-FI" sz="2300" dirty="0">
                <a:solidFill>
                  <a:srgbClr val="000000"/>
                </a:solidFill>
                <a:latin typeface="Work Sans" panose="00000500000000000000" pitchFamily="2" charset="0"/>
              </a:rPr>
              <a:t>Mahdollisuus painottaa haluamiaan teknisiä asioita </a:t>
            </a:r>
            <a:r>
              <a:rPr lang="fi-FI" sz="2300" dirty="0" err="1">
                <a:solidFill>
                  <a:srgbClr val="000000"/>
                </a:solidFill>
                <a:latin typeface="Work Sans" panose="00000500000000000000" pitchFamily="2" charset="0"/>
              </a:rPr>
              <a:t>DPS:n</a:t>
            </a:r>
            <a:r>
              <a:rPr lang="fi-FI" sz="2300" dirty="0">
                <a:solidFill>
                  <a:srgbClr val="000000"/>
                </a:solidFill>
                <a:latin typeface="Work Sans" panose="00000500000000000000" pitchFamily="2" charset="0"/>
              </a:rPr>
              <a:t> sisäisissä kilpailutuksissa</a:t>
            </a:r>
          </a:p>
          <a:p>
            <a:pPr fontAlgn="base"/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Soveltuvuusvaatimukset täyttävät toimittajat</a:t>
            </a:r>
          </a:p>
          <a:p>
            <a:pPr fontAlgn="base"/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Hanselin tuki koko sopimuskauden ajan</a:t>
            </a:r>
            <a:endParaRPr lang="fi-FI" sz="2300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pPr marL="311118" indent="-190495" defTabSz="304792"/>
            <a:endParaRPr lang="fi-FI" sz="2800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88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3702F-ED6B-40D6-A729-48251280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Valmiit materiaalit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C1E1A7-9F19-40DA-A606-27833CD0C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Soveltuvuusvaatimukset (mm. liikevaihto, referenssit, vastuuvakuutus, tilaajavastuu, rikosrekisteriotteet) tarkistettu</a:t>
            </a:r>
          </a:p>
          <a:p>
            <a:pPr fontAlgn="base"/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Valmiit materiaalit joissa perusvaatimukset ja ehdot</a:t>
            </a:r>
          </a:p>
          <a:p>
            <a:pPr lvl="1" fontAlgn="base"/>
            <a:r>
              <a:rPr lang="fi-FI" dirty="0">
                <a:solidFill>
                  <a:srgbClr val="000000"/>
                </a:solidFill>
                <a:latin typeface="Work Sans" panose="00000500000000000000" pitchFamily="2" charset="0"/>
              </a:rPr>
              <a:t>Esim. 11 kW, MID, vaihdettavat pistorasiat, 24 kk takuu, sanktiot, jne.</a:t>
            </a:r>
          </a:p>
          <a:p>
            <a:pPr fontAlgn="base"/>
            <a:r>
              <a:rPr lang="fi-FI" sz="2400" dirty="0">
                <a:solidFill>
                  <a:srgbClr val="000000"/>
                </a:solidFill>
                <a:latin typeface="Work Sans" panose="00000500000000000000" pitchFamily="2" charset="0"/>
              </a:rPr>
              <a:t>Asiakkaan materiaalit joissa pohdittavat asiat ja esimerkkivastaukset</a:t>
            </a:r>
          </a:p>
          <a:p>
            <a:pPr lvl="1" fontAlgn="base"/>
            <a:r>
              <a:rPr lang="fi-FI" dirty="0">
                <a:solidFill>
                  <a:srgbClr val="000000"/>
                </a:solidFill>
                <a:latin typeface="Work Sans" panose="00000500000000000000" pitchFamily="2" charset="0"/>
              </a:rPr>
              <a:t>Esim. asennuksen rajapinta, </a:t>
            </a:r>
            <a:r>
              <a:rPr lang="fi-FI" dirty="0" err="1">
                <a:solidFill>
                  <a:srgbClr val="000000"/>
                </a:solidFill>
                <a:latin typeface="Work Sans" panose="00000500000000000000" pitchFamily="2" charset="0"/>
              </a:rPr>
              <a:t>kyltitykset</a:t>
            </a:r>
            <a:r>
              <a:rPr lang="fi-FI" dirty="0">
                <a:solidFill>
                  <a:srgbClr val="000000"/>
                </a:solidFill>
                <a:latin typeface="Work Sans" panose="00000500000000000000" pitchFamily="2" charset="0"/>
              </a:rPr>
              <a:t>, palvelutaso, jne.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866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C16A8-D03F-4E2C-8787-05916CA5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Vastuullisuus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03AD4F-3770-49A1-8DC8-D5985445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640851"/>
            <a:ext cx="10348530" cy="4477938"/>
          </a:xfrm>
        </p:spPr>
        <p:txBody>
          <a:bodyPr>
            <a:normAutofit/>
          </a:bodyPr>
          <a:lstStyle/>
          <a:p>
            <a:pPr fontAlgn="base"/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Tukee siirtymistä puhtaampaan liikenteeseen</a:t>
            </a:r>
          </a:p>
          <a:p>
            <a:pPr lvl="1" fontAlgn="base"/>
            <a:r>
              <a:rPr lang="fi-FI" sz="2300" dirty="0">
                <a:solidFill>
                  <a:srgbClr val="000000"/>
                </a:solidFill>
                <a:latin typeface="Work Sans" panose="00000500000000000000" pitchFamily="2" charset="0"/>
              </a:rPr>
              <a:t>CO2</a:t>
            </a:r>
          </a:p>
          <a:p>
            <a:pPr lvl="2" fontAlgn="base"/>
            <a:r>
              <a:rPr lang="fi-FI" sz="2100" dirty="0">
                <a:solidFill>
                  <a:srgbClr val="000000"/>
                </a:solidFill>
                <a:latin typeface="Work Sans" panose="00000500000000000000" pitchFamily="2" charset="0"/>
              </a:rPr>
              <a:t>Ei pakoputkia </a:t>
            </a:r>
          </a:p>
          <a:p>
            <a:pPr lvl="2" fontAlgn="base"/>
            <a:r>
              <a:rPr lang="fi-FI" sz="2100" dirty="0">
                <a:solidFill>
                  <a:srgbClr val="000000"/>
                </a:solidFill>
                <a:latin typeface="Work Sans" panose="00000500000000000000" pitchFamily="2" charset="0"/>
              </a:rPr>
              <a:t>Fossiiliset polttonesteet vs. uusiutuva sähkö</a:t>
            </a:r>
          </a:p>
          <a:p>
            <a:pPr lvl="1" fontAlgn="base"/>
            <a:r>
              <a:rPr lang="fi-FI" sz="2300" dirty="0">
                <a:solidFill>
                  <a:srgbClr val="000000"/>
                </a:solidFill>
                <a:latin typeface="Work Sans" panose="00000500000000000000" pitchFamily="2" charset="0"/>
              </a:rPr>
              <a:t>Pienhiukkaset</a:t>
            </a:r>
          </a:p>
          <a:p>
            <a:pPr lvl="1" fontAlgn="base"/>
            <a:r>
              <a:rPr lang="fi-FI" sz="2300" dirty="0">
                <a:solidFill>
                  <a:srgbClr val="000000"/>
                </a:solidFill>
                <a:latin typeface="Work Sans" panose="00000500000000000000" pitchFamily="2" charset="0"/>
              </a:rPr>
              <a:t>Energiatehokkuus</a:t>
            </a:r>
          </a:p>
          <a:p>
            <a:pPr lvl="1" fontAlgn="base"/>
            <a:r>
              <a:rPr lang="fi-FI" sz="2300" dirty="0">
                <a:solidFill>
                  <a:srgbClr val="000000"/>
                </a:solidFill>
                <a:latin typeface="Work Sans" panose="00000500000000000000" pitchFamily="2" charset="0"/>
              </a:rPr>
              <a:t>Maaperän pilaantuminen</a:t>
            </a:r>
          </a:p>
          <a:p>
            <a:pPr fontAlgn="base"/>
            <a:r>
              <a:rPr lang="fi-FI" sz="2700" dirty="0" err="1">
                <a:solidFill>
                  <a:srgbClr val="000000"/>
                </a:solidFill>
                <a:latin typeface="Work Sans" panose="00000500000000000000" pitchFamily="2" charset="0"/>
              </a:rPr>
              <a:t>CoC</a:t>
            </a:r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, konfliktimineraalit</a:t>
            </a:r>
          </a:p>
          <a:p>
            <a:pPr fontAlgn="base"/>
            <a:r>
              <a:rPr lang="fi-FI" sz="2700" dirty="0">
                <a:solidFill>
                  <a:srgbClr val="000000"/>
                </a:solidFill>
                <a:latin typeface="Work Sans" panose="00000500000000000000" pitchFamily="2" charset="0"/>
              </a:rPr>
              <a:t>Riskiluokka 1-3, tilaajavastuu liittymisen yhteydessä</a:t>
            </a:r>
          </a:p>
          <a:p>
            <a:pPr fontAlgn="base"/>
            <a:endParaRPr lang="fi-FI" sz="2700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pPr fontAlgn="base"/>
            <a:endParaRPr lang="fi-FI" sz="2300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pPr marL="311118" indent="-190495" defTabSz="304792"/>
            <a:endParaRPr lang="fi-FI" sz="2800" dirty="0">
              <a:solidFill>
                <a:srgbClr val="000000"/>
              </a:solidFill>
              <a:latin typeface="Work Sans" panose="00000500000000000000" pitchFamily="2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257904"/>
      </p:ext>
    </p:extLst>
  </p:cSld>
  <p:clrMapOvr>
    <a:masterClrMapping/>
  </p:clrMapOvr>
</p:sld>
</file>

<file path=ppt/theme/theme1.xml><?xml version="1.0" encoding="utf-8"?>
<a:theme xmlns:a="http://schemas.openxmlformats.org/drawingml/2006/main" name="Pääotsikot">
  <a:themeElements>
    <a:clrScheme name="Hansel">
      <a:dk1>
        <a:srgbClr val="000000"/>
      </a:dk1>
      <a:lt1>
        <a:srgbClr val="FFFFFF"/>
      </a:lt1>
      <a:dk2>
        <a:srgbClr val="373F51"/>
      </a:dk2>
      <a:lt2>
        <a:srgbClr val="DFBBB1"/>
      </a:lt2>
      <a:accent1>
        <a:srgbClr val="F79256"/>
      </a:accent1>
      <a:accent2>
        <a:srgbClr val="FBD1A2"/>
      </a:accent2>
      <a:accent3>
        <a:srgbClr val="7DCFB6"/>
      </a:accent3>
      <a:accent4>
        <a:srgbClr val="00A9E0"/>
      </a:accent4>
      <a:accent5>
        <a:srgbClr val="005596"/>
      </a:accent5>
      <a:accent6>
        <a:srgbClr val="F56476"/>
      </a:accent6>
      <a:hlink>
        <a:srgbClr val="005596"/>
      </a:hlink>
      <a:folHlink>
        <a:srgbClr val="00A9E0"/>
      </a:folHlink>
    </a:clrScheme>
    <a:fontScheme name="Mukautettu 1">
      <a:majorFont>
        <a:latin typeface="Maven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 Hansel PPT_malli" id="{22CD64AB-1179-9947-B693-D7D5BC856AD5}" vid="{647AC80F-865F-6A48-951E-79A300B621E9}"/>
    </a:ext>
  </a:extLst>
</a:theme>
</file>

<file path=ppt/theme/theme2.xml><?xml version="1.0" encoding="utf-8"?>
<a:theme xmlns:a="http://schemas.openxmlformats.org/drawingml/2006/main" name="Väliotsikot">
  <a:themeElements>
    <a:clrScheme name="Hansel">
      <a:dk1>
        <a:srgbClr val="000000"/>
      </a:dk1>
      <a:lt1>
        <a:srgbClr val="FFFFFF"/>
      </a:lt1>
      <a:dk2>
        <a:srgbClr val="373F51"/>
      </a:dk2>
      <a:lt2>
        <a:srgbClr val="DFBBB1"/>
      </a:lt2>
      <a:accent1>
        <a:srgbClr val="F79256"/>
      </a:accent1>
      <a:accent2>
        <a:srgbClr val="FBD1A2"/>
      </a:accent2>
      <a:accent3>
        <a:srgbClr val="7DCFB6"/>
      </a:accent3>
      <a:accent4>
        <a:srgbClr val="00A9E0"/>
      </a:accent4>
      <a:accent5>
        <a:srgbClr val="005596"/>
      </a:accent5>
      <a:accent6>
        <a:srgbClr val="F56476"/>
      </a:accent6>
      <a:hlink>
        <a:srgbClr val="005596"/>
      </a:hlink>
      <a:folHlink>
        <a:srgbClr val="00A9E0"/>
      </a:folHlink>
    </a:clrScheme>
    <a:fontScheme name="Mukautettu 1">
      <a:majorFont>
        <a:latin typeface="Maven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 Hansel PPT_malli" id="{22CD64AB-1179-9947-B693-D7D5BC856AD5}" vid="{33E76DEC-BE04-FD4F-957D-FD37621BE2A4}"/>
    </a:ext>
  </a:extLst>
</a:theme>
</file>

<file path=ppt/theme/theme3.xml><?xml version="1.0" encoding="utf-8"?>
<a:theme xmlns:a="http://schemas.openxmlformats.org/drawingml/2006/main" name="Sisältödiat">
  <a:themeElements>
    <a:clrScheme name="Hansel">
      <a:dk1>
        <a:srgbClr val="000000"/>
      </a:dk1>
      <a:lt1>
        <a:srgbClr val="FFFFFF"/>
      </a:lt1>
      <a:dk2>
        <a:srgbClr val="373F51"/>
      </a:dk2>
      <a:lt2>
        <a:srgbClr val="DFBBB1"/>
      </a:lt2>
      <a:accent1>
        <a:srgbClr val="F79256"/>
      </a:accent1>
      <a:accent2>
        <a:srgbClr val="FBD1A2"/>
      </a:accent2>
      <a:accent3>
        <a:srgbClr val="7DCFB6"/>
      </a:accent3>
      <a:accent4>
        <a:srgbClr val="00A9E0"/>
      </a:accent4>
      <a:accent5>
        <a:srgbClr val="005596"/>
      </a:accent5>
      <a:accent6>
        <a:srgbClr val="F56476"/>
      </a:accent6>
      <a:hlink>
        <a:srgbClr val="005596"/>
      </a:hlink>
      <a:folHlink>
        <a:srgbClr val="00A9E0"/>
      </a:folHlink>
    </a:clrScheme>
    <a:fontScheme name="Mukautettu 1">
      <a:majorFont>
        <a:latin typeface="Maven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 Hansel PPT_malli" id="{22CD64AB-1179-9947-B693-D7D5BC856AD5}" vid="{C476E5DF-A9CD-B942-9C76-CD964FBCCA49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0C72ABFBF1D949AF6D4BBE290277FF" ma:contentTypeVersion="13" ma:contentTypeDescription="Luo uusi asiakirja." ma:contentTypeScope="" ma:versionID="f4adf356a3fbd479de6abf3dd1eb2668">
  <xsd:schema xmlns:xsd="http://www.w3.org/2001/XMLSchema" xmlns:xs="http://www.w3.org/2001/XMLSchema" xmlns:p="http://schemas.microsoft.com/office/2006/metadata/properties" xmlns:ns2="8b7639be-1deb-41a6-966e-7f34d38a5e1b" xmlns:ns3="0f7a3025-e240-41a3-b0f3-223bb421f7bb" targetNamespace="http://schemas.microsoft.com/office/2006/metadata/properties" ma:root="true" ma:fieldsID="090cc30ff7338838dcec68690817aa1a" ns2:_="" ns3:_="">
    <xsd:import namespace="8b7639be-1deb-41a6-966e-7f34d38a5e1b"/>
    <xsd:import namespace="0f7a3025-e240-41a3-b0f3-223bb421f7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39be-1deb-41a6-966e-7f34d38a5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a3025-e240-41a3-b0f3-223bb421f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F8FC1-8F71-4214-8BDF-B4FD294EEE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39be-1deb-41a6-966e-7f34d38a5e1b"/>
    <ds:schemaRef ds:uri="0f7a3025-e240-41a3-b0f3-223bb421f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BFDB60-8AE7-4B59-B24C-1A9D22762C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D384D6-47DC-4880-B4D3-E5150920C7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1644</TotalTime>
  <Words>572</Words>
  <Application>Microsoft Office PowerPoint</Application>
  <PresentationFormat>Laajakuva</PresentationFormat>
  <Paragraphs>73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23" baseType="lpstr">
      <vt:lpstr>Arial</vt:lpstr>
      <vt:lpstr>Calibri</vt:lpstr>
      <vt:lpstr>Maven pro</vt:lpstr>
      <vt:lpstr>Maven pro</vt:lpstr>
      <vt:lpstr>Maven Pro Bold</vt:lpstr>
      <vt:lpstr>Maven Pro Medium</vt:lpstr>
      <vt:lpstr>Work sans</vt:lpstr>
      <vt:lpstr>Work sans</vt:lpstr>
      <vt:lpstr>Work Sans Medium</vt:lpstr>
      <vt:lpstr>Pääotsikot</vt:lpstr>
      <vt:lpstr>Väliotsikot</vt:lpstr>
      <vt:lpstr>Sisältödiat</vt:lpstr>
      <vt:lpstr>Sähköautojen latausasemat 2022–2028 (DPS)</vt:lpstr>
      <vt:lpstr>Taustaa </vt:lpstr>
      <vt:lpstr>Perustietoa </vt:lpstr>
      <vt:lpstr>Perustietoa </vt:lpstr>
      <vt:lpstr>Sähköautojen latausasemat 2022-2028 (DPS) </vt:lpstr>
      <vt:lpstr>Hankintamallit </vt:lpstr>
      <vt:lpstr>Hyödyt asiakkaalle </vt:lpstr>
      <vt:lpstr>Valmiit materiaalit</vt:lpstr>
      <vt:lpstr>Vastuullisuus </vt:lpstr>
      <vt:lpstr>Aikataulu ja lisätiedot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Sähköautojen latausasemat 2022–2028</dc:title>
  <dc:creator>Ahola Satu</dc:creator>
  <cp:lastModifiedBy>Tainio Pasi</cp:lastModifiedBy>
  <cp:revision>6</cp:revision>
  <dcterms:created xsi:type="dcterms:W3CDTF">2021-10-08T09:51:03Z</dcterms:created>
  <dcterms:modified xsi:type="dcterms:W3CDTF">2022-05-06T05:26:41Z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0x0101008D0C72ABFBF1D949AF6D4BBE290277FF</vt:lpwstr>
  </property>
</Properties>
</file>