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7" r:id="rId5"/>
  </p:sldMasterIdLst>
  <p:notesMasterIdLst>
    <p:notesMasterId r:id="rId12"/>
  </p:notesMasterIdLst>
  <p:sldIdLst>
    <p:sldId id="256" r:id="rId6"/>
    <p:sldId id="394" r:id="rId7"/>
    <p:sldId id="395" r:id="rId8"/>
    <p:sldId id="400" r:id="rId9"/>
    <p:sldId id="397" r:id="rId10"/>
    <p:sldId id="40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5D32AB3E-2F5F-4043-B77C-CA38BAB26DAE}">
          <p14:sldIdLst>
            <p14:sldId id="256"/>
            <p14:sldId id="394"/>
            <p14:sldId id="395"/>
            <p14:sldId id="400"/>
            <p14:sldId id="397"/>
            <p14:sldId id="401"/>
          </p14:sldIdLst>
        </p14:section>
        <p14:section name="Ikonit ja nostot" id="{8B649B61-4438-FE4B-949F-7D6CD192B1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2D2FD-EF63-4C2C-8AD4-CF100FBD3A9C}" v="2" dt="2022-10-03T12:46:0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87" autoAdjust="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>
        <p:guide orient="horz" pos="13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88C68-5B35-4947-BD4D-A2F708D38CB5}" type="datetimeFigureOut">
              <a:rPr lang="fi-FI" smtClean="0"/>
              <a:t>11.10.2022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817D-74F4-7E40-972D-5EB7C5E75C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9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0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68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7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4817D-74F4-7E40-972D-5EB7C5E75C5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433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2814" cy="68697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815" cy="6846332"/>
          </a:xfrm>
          <a:prstGeom prst="rect">
            <a:avLst/>
          </a:prstGeom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D58AF9-8DA3-E144-80C6-E5C831A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309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FF9B49-6325-B84F-B63D-44E31980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D08274-BF41-3B4B-AFE5-1016FB2E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699F71-3D62-4348-A5F6-68B19D42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D923AB-7639-3D43-9FAE-89A970A28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1886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CF044E-801C-E448-8CA9-E9EFFC7C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AC8A9B-38EE-714C-94FB-0133E1E2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194FC8-22C4-E849-8222-0D9C8223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E244205-9225-5A46-A3E7-5023A02B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6582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4E9153F-884A-7C4B-B38E-F5918F700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B4BD61-90C2-A045-80E7-FBAE21D0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6F000-19ED-AD41-8D4E-A6C82EC6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2714DE-A581-B547-BC66-FD724E4C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2EB4E0A-831B-3E4D-A996-DDDCF36A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84250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4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5B35964-D0FA-784B-B7AB-53C0CBD45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6124" y="2395697"/>
            <a:ext cx="9159751" cy="207749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väliotsikko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86746A-38E9-184C-B93D-439ED089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BBFF82-F034-344D-98CF-705C44D5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922B89-03FF-D747-9058-31FD661A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5D7F5-FA1F-4B70-8D0C-78571F9A5A4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E59B9C5-73E0-A244-82DD-A8446EB6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95457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DA45131C-7A29-364A-B280-8CC54A81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26742" y="193117"/>
            <a:ext cx="672790" cy="6735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IKONI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2506662"/>
            <a:ext cx="10515600" cy="3447147"/>
          </a:xfrm>
        </p:spPr>
        <p:txBody>
          <a:bodyPr lIns="36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6CAE0D1-1810-7848-B585-56B04019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6" y="971464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AEC18B8-1B8C-6F4E-B6E1-E74C664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8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663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65" y="914400"/>
            <a:ext cx="9559636" cy="727586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65" y="1880156"/>
            <a:ext cx="9559636" cy="4129931"/>
          </a:xfrm>
        </p:spPr>
        <p:txBody>
          <a:bodyPr lIns="36000" numCol="2" spcCol="360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3434518-6FAF-3440-BCD1-55D4872F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AA64360-1BEB-F147-86B5-7F4489D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612A7D8-DF25-F643-BD35-5FA96E4B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95CF88AF-341D-1C4E-9DCF-EFBA4C150AF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24165" y="499085"/>
            <a:ext cx="725959" cy="395165"/>
          </a:xfrm>
        </p:spPr>
        <p:txBody>
          <a:bodyPr anchor="b"/>
          <a:lstStyle>
            <a:lvl1pPr marL="0" indent="0">
              <a:buNone/>
              <a:defRPr sz="2400" b="0" i="0">
                <a:latin typeface="Maven Pro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5400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_1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23D6A-F2B1-E940-B315-C886FF1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8"/>
            <a:ext cx="10515600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879021"/>
            <a:ext cx="10515600" cy="4129931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75DA475-C891-C84E-8980-03AA67D70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258CD67-2554-1446-873E-12FD23B6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A675EA4-8356-0543-8AC5-EEEE33739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914402"/>
            <a:ext cx="10515600" cy="5095686"/>
          </a:xfrm>
        </p:spPr>
        <p:txBody>
          <a:bodyPr lIns="36000" rIns="90000" numCol="2" spcCol="540000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38297A9-AB90-4846-BE22-67F550F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2125080-9AA3-CD40-A099-4F08148E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67A0F2F-3DD9-FE42-8E37-2E4E4436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452150"/>
            <a:ext cx="5967156" cy="3557919"/>
          </a:xfrm>
        </p:spPr>
        <p:txBody>
          <a:bodyPr lIns="36000" rIns="90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7BDE9936-3135-D545-A8FD-7A580236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5" y="847931"/>
            <a:ext cx="5948026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238DE70-391F-7F4A-A887-3E040315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358743" y="1502229"/>
            <a:ext cx="3804218" cy="382575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Paikka ikonille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E7538BD-3BC6-B942-A3D4-0C21AD796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CDB5DE7-29A7-1C44-9831-182210AD5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D6F478E-61D8-024A-AC8B-885A6A07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917800"/>
            <a:ext cx="5072743" cy="5148123"/>
          </a:xfrm>
        </p:spPr>
        <p:txBody>
          <a:bodyPr lIns="36000"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238DE70-391F-7F4A-A887-3E040315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64086" y="1124969"/>
            <a:ext cx="4702628" cy="473378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Paikka kuvalle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32C4671-66A5-624D-84BE-E3602DB4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50B73-E0BA-BA45-B271-898D34ABC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099ACCF-8FF7-E44A-BFFE-B406A3C98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44515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E5FF196C-8272-3F48-AD8E-BFFD1B0802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E03916F-D8E9-EC4E-9F01-C3EFFAE6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0596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ikonitil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032D71-49D2-EC42-9FD7-A8CE5282B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813300" cy="6858000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7AD02-2D59-8F4C-B2A6-A03EF6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366" y="2452151"/>
            <a:ext cx="6047234" cy="3251964"/>
          </a:xfrm>
        </p:spPr>
        <p:txBody>
          <a:bodyPr numCol="1"/>
          <a:lstStyle>
            <a:lvl1pPr>
              <a:lnSpc>
                <a:spcPct val="110000"/>
              </a:lnSpc>
              <a:defRPr/>
            </a:lvl1pPr>
            <a:lvl2pPr marL="540000">
              <a:lnSpc>
                <a:spcPct val="110000"/>
              </a:lnSpc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DE993844-B14A-E948-9572-EA013EA6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366" y="796688"/>
            <a:ext cx="6047234" cy="1325563"/>
          </a:xfrm>
        </p:spPr>
        <p:txBody>
          <a:bodyPr lIns="0" tIns="0" rIns="0" bIns="0" anchor="b" anchorCtr="0">
            <a:noAutofit/>
          </a:bodyPr>
          <a:lstStyle>
            <a:lvl1pPr>
              <a:defRPr sz="4000" spc="0" baseline="0">
                <a:solidFill>
                  <a:schemeClr val="accent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D9C0EAB-AFF8-794A-8547-315A8D6B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EC61373-2AE0-3248-ADF8-C59E9427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7DE9BF-5692-324E-8745-F8BD7B379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324"/>
          <a:stretch/>
        </p:blipFill>
        <p:spPr>
          <a:xfrm>
            <a:off x="0" y="6375194"/>
            <a:ext cx="10494000" cy="4736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90742C7-10BE-E84F-BA42-0A3B5F1E0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9033352-C8EA-3045-A5F4-6C87CE17C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05264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D72843-0356-504F-8D94-124BDD1A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48" y="2435322"/>
            <a:ext cx="4264937" cy="124070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6101C8EB-2353-8D4B-8233-8501961DC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602503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629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3EA5FE1-7B78-BA4C-A340-D97D73BA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919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3629" cy="68579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864DD4A-F9CF-CF4C-8B68-7083AB145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40628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3761BBA-605C-884E-864A-2B015DCC0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3627" cy="68579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42DE89A-8425-4A4B-9D83-5DF24EC3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90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i-FI" sz="6600" b="0" i="0" dirty="0">
                <a:latin typeface="Maven Pro Medium" pitchFamily="2" charset="77"/>
              </a:rPr>
              <a:t>13,9</a:t>
            </a:r>
            <a:r>
              <a:rPr lang="fi-FI" sz="2400" b="0" i="0" baseline="0" dirty="0">
                <a:latin typeface="Maven Pro Medium" pitchFamily="2" charset="77"/>
              </a:rPr>
              <a:t>%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13,9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aven Pro Medium" pitchFamily="2" charset="77"/>
                <a:ea typeface="+mn-ea"/>
                <a:cs typeface="+mn-cs"/>
              </a:rPr>
              <a:t>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C1AC49F-3F3B-1740-B3D4-1621A7201E83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08273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531B691-20CD-FD4C-A93D-DB07C53B9935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02103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25B59883-CA53-3745-8851-5B4ED9024871}"/>
              </a:ext>
            </a:extLst>
          </p:cNvPr>
          <p:cNvSpPr/>
          <p:nvPr userDrawn="1"/>
        </p:nvSpPr>
        <p:spPr>
          <a:xfrm>
            <a:off x="1007920" y="2129470"/>
            <a:ext cx="2368137" cy="23681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ED2DE490-80C7-D545-8957-3CB87C806CE6}"/>
              </a:ext>
            </a:extLst>
          </p:cNvPr>
          <p:cNvSpPr/>
          <p:nvPr userDrawn="1"/>
        </p:nvSpPr>
        <p:spPr>
          <a:xfrm>
            <a:off x="3596741" y="2129470"/>
            <a:ext cx="2368137" cy="2368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E34C9B7-9CF6-E04F-B2BF-8FA22274AC42}"/>
              </a:ext>
            </a:extLst>
          </p:cNvPr>
          <p:cNvSpPr/>
          <p:nvPr userDrawn="1"/>
        </p:nvSpPr>
        <p:spPr>
          <a:xfrm>
            <a:off x="6221187" y="2129470"/>
            <a:ext cx="2368137" cy="2368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16A597E-E84A-B741-B7A1-B89B39B48655}"/>
              </a:ext>
            </a:extLst>
          </p:cNvPr>
          <p:cNvSpPr/>
          <p:nvPr userDrawn="1"/>
        </p:nvSpPr>
        <p:spPr>
          <a:xfrm>
            <a:off x="8821883" y="2129470"/>
            <a:ext cx="2368137" cy="23681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87CEA0A-0DD9-1143-ACF9-B62C6BBBAE62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869961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88ABF82-A026-7E41-8CA8-4E88C34F0839}"/>
              </a:ext>
            </a:extLst>
          </p:cNvPr>
          <p:cNvSpPr/>
          <p:nvPr userDrawn="1"/>
        </p:nvSpPr>
        <p:spPr>
          <a:xfrm>
            <a:off x="997528" y="2113807"/>
            <a:ext cx="2363190" cy="2363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8AE40AC-FCDA-564C-90BB-28E76A77C0D5}"/>
              </a:ext>
            </a:extLst>
          </p:cNvPr>
          <p:cNvSpPr/>
          <p:nvPr userDrawn="1"/>
        </p:nvSpPr>
        <p:spPr>
          <a:xfrm>
            <a:off x="3610099" y="2113807"/>
            <a:ext cx="2363190" cy="2363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6440170-0194-0642-A38E-DC8B54E7E5B8}"/>
              </a:ext>
            </a:extLst>
          </p:cNvPr>
          <p:cNvSpPr/>
          <p:nvPr userDrawn="1"/>
        </p:nvSpPr>
        <p:spPr>
          <a:xfrm>
            <a:off x="6222670" y="2113807"/>
            <a:ext cx="2363190" cy="2363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6DC4B38-306F-6849-AC88-CBF5A450B4AA}"/>
              </a:ext>
            </a:extLst>
          </p:cNvPr>
          <p:cNvSpPr/>
          <p:nvPr userDrawn="1"/>
        </p:nvSpPr>
        <p:spPr>
          <a:xfrm>
            <a:off x="8835242" y="2113807"/>
            <a:ext cx="2363190" cy="2363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E228DAF-F221-4F47-8F2F-AF465B6AF13A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1738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9437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DC8DBD10-C43B-8A4E-A13D-9E19DC782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0E496B0-C518-EE47-B985-01C05BB5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113129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A764C9A3-EF0F-2447-93BC-B8C8C703D62B}"/>
              </a:ext>
            </a:extLst>
          </p:cNvPr>
          <p:cNvSpPr/>
          <p:nvPr userDrawn="1"/>
        </p:nvSpPr>
        <p:spPr>
          <a:xfrm>
            <a:off x="993568" y="2113807"/>
            <a:ext cx="2363190" cy="236319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07527900-948C-584F-9C95-6F91BFB65308}"/>
              </a:ext>
            </a:extLst>
          </p:cNvPr>
          <p:cNvSpPr/>
          <p:nvPr userDrawn="1"/>
        </p:nvSpPr>
        <p:spPr>
          <a:xfrm>
            <a:off x="3606140" y="2148929"/>
            <a:ext cx="2363190" cy="236319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06B809AF-52F3-D043-8109-9EB3CD46B03F}"/>
              </a:ext>
            </a:extLst>
          </p:cNvPr>
          <p:cNvSpPr/>
          <p:nvPr userDrawn="1"/>
        </p:nvSpPr>
        <p:spPr>
          <a:xfrm>
            <a:off x="6230586" y="2113807"/>
            <a:ext cx="2363190" cy="23631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lt1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lt1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1" name="Pyöristetty suorakulmio 20">
            <a:extLst>
              <a:ext uri="{FF2B5EF4-FFF2-40B4-BE49-F238E27FC236}">
                <a16:creationId xmlns:a16="http://schemas.microsoft.com/office/drawing/2014/main" id="{09A7A3C8-2201-E14F-BD41-61CD9A47A81A}"/>
              </a:ext>
            </a:extLst>
          </p:cNvPr>
          <p:cNvSpPr/>
          <p:nvPr userDrawn="1"/>
        </p:nvSpPr>
        <p:spPr>
          <a:xfrm>
            <a:off x="8843158" y="2113807"/>
            <a:ext cx="2363190" cy="236319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</a:b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sintus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ipsam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  <a:p>
            <a:pPr algn="ctr"/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lang="fi-FI" sz="1800" b="1" i="0" kern="1200" dirty="0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lang="fi-FI" sz="1800" b="1" i="0" kern="1200" dirty="0" err="1">
                <a:solidFill>
                  <a:schemeClr val="tx2"/>
                </a:solidFill>
                <a:effectLst/>
                <a:latin typeface="Work Sans SemiBold" pitchFamily="2" charset="77"/>
                <a:ea typeface="+mn-ea"/>
                <a:cs typeface="+mn-cs"/>
              </a:rPr>
              <a:t>sam</a:t>
            </a:r>
            <a:endParaRPr lang="fi-FI" sz="1800" b="1" i="0" kern="1200" dirty="0">
              <a:solidFill>
                <a:schemeClr val="tx2"/>
              </a:solidFill>
              <a:effectLst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EAD73BA-3BBA-0F43-B532-33D40C371B59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6822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EEE8BD9-3C1D-8C4A-9DAA-5E56E07AC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423" y="6180430"/>
            <a:ext cx="1061577" cy="30770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BBDBB82-A6B3-DF4D-8FC8-D270693D1C29}"/>
              </a:ext>
            </a:extLst>
          </p:cNvPr>
          <p:cNvSpPr txBox="1">
            <a:spLocks/>
          </p:cNvSpPr>
          <p:nvPr userDrawn="1"/>
        </p:nvSpPr>
        <p:spPr>
          <a:xfrm>
            <a:off x="5549900" y="1127246"/>
            <a:ext cx="6108700" cy="126340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8000" b="0" i="0" kern="1200" spc="0" baseline="0" smtClean="0">
                <a:solidFill>
                  <a:schemeClr val="bg1"/>
                </a:solidFill>
                <a:effectLst/>
                <a:latin typeface="Maven Pro Medium" pitchFamily="2" charset="77"/>
                <a:ea typeface="+mj-ea"/>
                <a:cs typeface="+mj-cs"/>
              </a:defRPr>
            </a:lvl1pPr>
          </a:lstStyle>
          <a:p>
            <a:endParaRPr lang="fi-FI" dirty="0">
              <a:latin typeface="Maven Pro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D5CA06E-4351-CD4B-9261-A204DB23AE8E}"/>
              </a:ext>
            </a:extLst>
          </p:cNvPr>
          <p:cNvSpPr/>
          <p:nvPr userDrawn="1"/>
        </p:nvSpPr>
        <p:spPr>
          <a:xfrm>
            <a:off x="1028205" y="930972"/>
            <a:ext cx="2323466" cy="235849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E62A4612-4936-A34D-B2C8-FDDCB70D837E}"/>
              </a:ext>
            </a:extLst>
          </p:cNvPr>
          <p:cNvSpPr/>
          <p:nvPr userDrawn="1"/>
        </p:nvSpPr>
        <p:spPr>
          <a:xfrm>
            <a:off x="3627982" y="930972"/>
            <a:ext cx="2323466" cy="2358493"/>
          </a:xfrm>
          <a:prstGeom prst="rect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AA881D4-1BB6-C44D-BE23-53F0D0955FA3}"/>
              </a:ext>
            </a:extLst>
          </p:cNvPr>
          <p:cNvSpPr/>
          <p:nvPr userDrawn="1"/>
        </p:nvSpPr>
        <p:spPr>
          <a:xfrm>
            <a:off x="3638936" y="3469323"/>
            <a:ext cx="2323466" cy="2358493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C42C7B9-E2F9-AC4E-A574-0974E409DE03}"/>
              </a:ext>
            </a:extLst>
          </p:cNvPr>
          <p:cNvSpPr/>
          <p:nvPr userDrawn="1"/>
        </p:nvSpPr>
        <p:spPr>
          <a:xfrm>
            <a:off x="1028205" y="3472292"/>
            <a:ext cx="2323466" cy="2358493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034E4137-5502-7F45-AD10-8E15E2F9738A}"/>
              </a:ext>
            </a:extLst>
          </p:cNvPr>
          <p:cNvSpPr/>
          <p:nvPr userDrawn="1"/>
        </p:nvSpPr>
        <p:spPr>
          <a:xfrm>
            <a:off x="6229599" y="3469322"/>
            <a:ext cx="2323466" cy="2358493"/>
          </a:xfrm>
          <a:prstGeom prst="rect">
            <a:avLst/>
          </a:pr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A8915316-CFC7-8042-888B-48BE6F7C1D78}"/>
              </a:ext>
            </a:extLst>
          </p:cNvPr>
          <p:cNvSpPr/>
          <p:nvPr userDrawn="1"/>
        </p:nvSpPr>
        <p:spPr>
          <a:xfrm>
            <a:off x="6227759" y="930972"/>
            <a:ext cx="2323466" cy="2358493"/>
          </a:xfrm>
          <a:prstGeom prst="rect">
            <a:avLst/>
          </a:pr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063AA3D-E152-6742-BC99-EB9AFCC848C6}"/>
              </a:ext>
            </a:extLst>
          </p:cNvPr>
          <p:cNvSpPr/>
          <p:nvPr userDrawn="1"/>
        </p:nvSpPr>
        <p:spPr>
          <a:xfrm>
            <a:off x="8809791" y="930972"/>
            <a:ext cx="2323466" cy="2358493"/>
          </a:xfrm>
          <a:prstGeom prst="rect">
            <a:avLst/>
          </a:prstGeom>
          <a:noFill/>
          <a:ln w="444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27F03F6-AAFE-BF49-B09B-8146160A4B0B}"/>
              </a:ext>
            </a:extLst>
          </p:cNvPr>
          <p:cNvSpPr/>
          <p:nvPr userDrawn="1"/>
        </p:nvSpPr>
        <p:spPr>
          <a:xfrm>
            <a:off x="8820262" y="3469321"/>
            <a:ext cx="2323466" cy="2358493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Lorem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ipsum</a:t>
            </a: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</a:b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dolor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sintus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amenim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ipsam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abor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 SemiBold" pitchFamily="2" charset="77"/>
                <a:ea typeface="+mn-ea"/>
                <a:cs typeface="+mn-cs"/>
              </a:rPr>
              <a:t>sam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 SemiBold" pitchFamily="2" charset="77"/>
              <a:ea typeface="+mn-ea"/>
              <a:cs typeface="+mn-cs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096FD30-C7C9-8C43-BE20-382DC48E10B1}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035536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2814" cy="68697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815" cy="6846332"/>
          </a:xfrm>
          <a:prstGeom prst="rect">
            <a:avLst/>
          </a:prstGeom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BD58AF9-8DA3-E144-80C6-E5C831A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290174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44515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E5FF196C-8272-3F48-AD8E-BFFD1B0802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E03916F-D8E9-EC4E-9F01-C3EFFAE6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35294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5C9181F-B06C-BA4B-A974-AC25E8B6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15" y="-9437"/>
            <a:ext cx="12212815" cy="684633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1780287"/>
            <a:ext cx="3783980" cy="2387600"/>
          </a:xfrm>
        </p:spPr>
        <p:txBody>
          <a:bodyPr lIns="0" tIns="0" rIns="0" bIns="0" anchor="b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pic>
        <p:nvPicPr>
          <p:cNvPr id="9" name="Kuva 8" descr="Hansel logo">
            <a:extLst>
              <a:ext uri="{FF2B5EF4-FFF2-40B4-BE49-F238E27FC236}">
                <a16:creationId xmlns:a16="http://schemas.microsoft.com/office/drawing/2014/main" id="{EE6CE7AB-02E3-E547-BEC5-10AF2C60C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92755"/>
            <a:ext cx="2309595" cy="667411"/>
          </a:xfrm>
          <a:prstGeom prst="rect">
            <a:avLst/>
          </a:prstGeom>
        </p:spPr>
      </p:pic>
      <p:sp>
        <p:nvSpPr>
          <p:cNvPr id="15" name="Alaotsikko 2">
            <a:extLst>
              <a:ext uri="{FF2B5EF4-FFF2-40B4-BE49-F238E27FC236}">
                <a16:creationId xmlns:a16="http://schemas.microsoft.com/office/drawing/2014/main" id="{DC8DBD10-C43B-8A4E-A13D-9E19DC782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4405754"/>
            <a:ext cx="3783980" cy="73426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0E496B0-C518-EE47-B985-01C05BB5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635307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01016F-8C9A-CB42-8113-2C825BE4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24E6B75-FBC0-F34E-A9D4-0717BAD2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373090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B7D9AE-B0A7-6148-94DA-0E17F9C3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45854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8051666-25AB-CD46-AE7D-7B0A21835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2054190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5C8F4D-4794-1345-A08B-AD07BD74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735599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0512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7664" y="2378585"/>
            <a:ext cx="509977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tx2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7664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tx2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75" y="2620210"/>
            <a:ext cx="2999583" cy="8667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F10DF3-7593-764D-96FB-BD97531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70291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01016F-8C9A-CB42-8113-2C825BE4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24E6B75-FBC0-F34E-A9D4-0717BAD2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351225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68"/>
            <a:ext cx="12191999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5" y="2390253"/>
            <a:ext cx="586338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775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335" y="2645101"/>
            <a:ext cx="2999583" cy="8667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E9466AA-9ED9-B842-9EC9-EFD9C6EB0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678884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AD1381-4F2F-804F-A673-B03C050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F324BF-AE64-E64C-86F9-373C1EFD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53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7D46BB-5453-7347-99A2-E6F10149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52DF-12AD-824E-BA02-BC7C71C292D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CD72843-0356-504F-8D94-124BDD1A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48" y="2435322"/>
            <a:ext cx="4264937" cy="124070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6101C8EB-2353-8D4B-8233-8501961DC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7504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B7D9AE-B0A7-6148-94DA-0E17F9C3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29871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8051666-25AB-CD46-AE7D-7B0A21835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61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23A027DC-0ADF-6F44-850F-6EB1D40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2A1CD50-70E1-8444-86A1-43C0994D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81" y="2556453"/>
            <a:ext cx="6853698" cy="1745093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200" b="0" i="0" spc="10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81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681" y="730442"/>
            <a:ext cx="2309595" cy="6674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B5C8F4D-4794-1345-A08B-AD07BD74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bg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423592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0512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47664" y="2378585"/>
            <a:ext cx="509977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tx2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7664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tx2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75" y="2620210"/>
            <a:ext cx="2999583" cy="8667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F10DF3-7593-764D-96FB-BD97531E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06184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F14C977-D616-1848-8ECC-05327470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5B57737-CBF0-6840-B824-73E6FB3F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668"/>
            <a:ext cx="12191999" cy="68346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7B6653-66D7-4D3D-82AA-C05D46298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5" y="2390253"/>
            <a:ext cx="5863389" cy="2077492"/>
          </a:xfrm>
        </p:spPr>
        <p:txBody>
          <a:bodyPr lIns="0" tIns="0" rIns="0" bIns="0" anchor="t" anchorCtr="0">
            <a:normAutofit/>
          </a:bodyPr>
          <a:lstStyle>
            <a:lvl1pPr algn="l">
              <a:defRPr sz="5000" b="0" i="0" spc="70" baseline="0">
                <a:solidFill>
                  <a:schemeClr val="bg1"/>
                </a:solidFill>
                <a:latin typeface="Maven Pro" pitchFamily="2" charset="77"/>
              </a:defRPr>
            </a:lvl1pPr>
          </a:lstStyle>
          <a:p>
            <a:r>
              <a:rPr lang="fi-FI" dirty="0">
                <a:effectLst/>
                <a:latin typeface="Maven Pro" pitchFamily="2" charset="77"/>
              </a:rPr>
              <a:t>Lisää 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1923F8-76AD-435A-91E1-7173922A91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6775" y="5991225"/>
            <a:ext cx="3783980" cy="36512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lang="fi-FI" sz="1300" i="1" smtClean="0">
                <a:solidFill>
                  <a:schemeClr val="bg1"/>
                </a:solidFill>
                <a:effectLst/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effectLst/>
                <a:latin typeface="Work Sans" pitchFamily="2" charset="77"/>
              </a:rPr>
              <a:t>Esittäjän nimi ja päivämäärä xx.xx.2021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6CE7AB-02E3-E547-BEC5-10AF2C60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335" y="2645101"/>
            <a:ext cx="2999583" cy="8667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E9466AA-9ED9-B842-9EC9-EFD9C6EB0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901532" y="275984"/>
            <a:ext cx="918993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Copyright </a:t>
            </a:r>
            <a:r>
              <a:rPr lang="fi-FI" sz="650" b="0" i="0" kern="1200" dirty="0" err="1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Hansel</a:t>
            </a:r>
            <a:r>
              <a:rPr lang="fi-FI" sz="650" b="0" i="0" kern="1200" dirty="0">
                <a:solidFill>
                  <a:schemeClr val="tx1"/>
                </a:solidFill>
                <a:effectLst/>
                <a:latin typeface="Work Sans Medium" pitchFamily="2" charset="77"/>
                <a:ea typeface="+mn-ea"/>
                <a:cs typeface="+mn-cs"/>
              </a:rPr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8215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9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88" r:id="rId15"/>
    <p:sldLayoutId id="2147483693" r:id="rId16"/>
    <p:sldLayoutId id="2147483689" r:id="rId17"/>
    <p:sldLayoutId id="2147483690" r:id="rId18"/>
    <p:sldLayoutId id="2147483691" r:id="rId19"/>
    <p:sldLayoutId id="2147483692" r:id="rId20"/>
    <p:sldLayoutId id="2147483694" r:id="rId21"/>
    <p:sldLayoutId id="2147483706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5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C7BCED-D96E-4553-A054-C0D3706A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178C3-49A4-469C-ACC0-1D71B5E9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73F95-65E0-4A19-B313-1F72E0F31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25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322DA8-A9EA-4C8E-A77F-14A8E7C6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D7F5-FA1F-4B70-8D0C-78571F9A5A4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5E9B7CF-BA84-5944-8AEA-121ABD4C8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41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04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>
          <p15:clr>
            <a:srgbClr val="F26B43"/>
          </p15:clr>
        </p15:guide>
        <p15:guide id="2" pos="74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otsikko 9">
            <a:extLst>
              <a:ext uri="{FF2B5EF4-FFF2-40B4-BE49-F238E27FC236}">
                <a16:creationId xmlns:a16="http://schemas.microsoft.com/office/drawing/2014/main" id="{F3425379-11F2-F14B-9E40-B2FCF2BD4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681" y="4097940"/>
            <a:ext cx="3783980" cy="734268"/>
          </a:xfrm>
        </p:spPr>
        <p:txBody>
          <a:bodyPr/>
          <a:lstStyle/>
          <a:p>
            <a:r>
              <a:rPr lang="fi-FI" sz="2400" i="0" dirty="0"/>
              <a:t>Tervetuloa mukaan!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D637C532-DCD7-EE43-AD86-C6A573C8C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2" y="1472473"/>
            <a:ext cx="5266944" cy="2230847"/>
          </a:xfrm>
        </p:spPr>
        <p:txBody>
          <a:bodyPr/>
          <a:lstStyle/>
          <a:p>
            <a:r>
              <a:rPr lang="fi-FI" dirty="0"/>
              <a:t>Sähkö ja salkunhoito 2024-2028</a:t>
            </a:r>
          </a:p>
        </p:txBody>
      </p:sp>
    </p:spTree>
    <p:extLst>
      <p:ext uri="{BB962C8B-B14F-4D97-AF65-F5344CB8AC3E}">
        <p14:creationId xmlns:p14="http://schemas.microsoft.com/office/powerpoint/2010/main" val="16766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voin hankkia?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81400" indent="-359410"/>
            <a:r>
              <a:rPr lang="fi-FI" sz="2800" dirty="0"/>
              <a:t>Sähkön toimitus (sähköenergia)</a:t>
            </a:r>
          </a:p>
          <a:p>
            <a:pPr marL="692800" lvl="1" indent="-359410"/>
            <a:r>
              <a:rPr lang="fi-FI" sz="2400" dirty="0"/>
              <a:t>Sähköenergian fyysinen toimitus ja tasevastaavan palvelut</a:t>
            </a:r>
          </a:p>
          <a:p>
            <a:pPr marL="692800" lvl="1" indent="-359410"/>
            <a:r>
              <a:rPr lang="fi-FI" sz="2400" dirty="0"/>
              <a:t>Sähkön kulutusseuranta ja raportointi</a:t>
            </a:r>
          </a:p>
          <a:p>
            <a:pPr marL="692800" lvl="1" indent="-359410"/>
            <a:r>
              <a:rPr lang="fi-FI" sz="2400" dirty="0"/>
              <a:t>Laskutus</a:t>
            </a:r>
          </a:p>
          <a:p>
            <a:pPr marL="692800" lvl="1" indent="-359410"/>
            <a:r>
              <a:rPr lang="fi-FI" sz="2400" dirty="0"/>
              <a:t>Asiakaspalvelu</a:t>
            </a:r>
          </a:p>
          <a:p>
            <a:pPr marL="692800" lvl="1" indent="-359410"/>
            <a:r>
              <a:rPr lang="fi-FI" sz="2400" dirty="0"/>
              <a:t>Mahdollisuus omaan paikalliseen pientuotantoon (esim. aurinkopaneeleilla)</a:t>
            </a:r>
          </a:p>
          <a:p>
            <a:pPr marL="692800" lvl="1" indent="-359410"/>
            <a:r>
              <a:rPr lang="fi-FI" sz="2400" dirty="0"/>
              <a:t>Uusiutuva sähkön hankinta</a:t>
            </a:r>
          </a:p>
          <a:p>
            <a:pPr marL="381400" indent="-359410"/>
            <a:r>
              <a:rPr lang="fi-FI" sz="2800" dirty="0"/>
              <a:t>Sähkösalkun hallinta ja hintasuojaus (salkunhoito)</a:t>
            </a:r>
          </a:p>
          <a:p>
            <a:pPr marL="692800" lvl="1" indent="-359410"/>
            <a:r>
              <a:rPr lang="fi-FI" sz="2400" dirty="0"/>
              <a:t>Sähkön hinnan suojaus ennen sähkön toimitusta</a:t>
            </a:r>
          </a:p>
          <a:p>
            <a:pPr marL="692800" lvl="1" indent="-359410"/>
            <a:r>
              <a:rPr lang="fi-FI" sz="2400" dirty="0"/>
              <a:t>Mahdollistaa paremman sähkönhankintakulujen ennustamisen</a:t>
            </a:r>
          </a:p>
        </p:txBody>
      </p:sp>
    </p:spTree>
    <p:extLst>
      <p:ext uri="{BB962C8B-B14F-4D97-AF65-F5344CB8AC3E}">
        <p14:creationId xmlns:p14="http://schemas.microsoft.com/office/powerpoint/2010/main" val="6337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kannattaa tulla mukaan?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Turvaat organisaatiosi hankintojen lainmukaisuuden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Vähennät omasta kilpailutuksesta aiheutuvia kustannuksia 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Kilpailutettu sähkön toimituksen marginaali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Salkunhoidossa mukana oleville asiakkaille ennustettava hintataso</a:t>
            </a:r>
          </a:p>
          <a:p>
            <a:r>
              <a:rPr lang="fi-FI" sz="2800" dirty="0" err="1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Hanselin</a:t>
            </a:r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asiantuntijoiden tuki sopimuskauden aikana (esim. asiakkaan etujen valvonta ja toimittajahallinta)</a:t>
            </a:r>
          </a:p>
          <a:p>
            <a:r>
              <a:rPr lang="fi-FI" sz="2800" dirty="0">
                <a:latin typeface="Work Sans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Vastuullisuus huomioitu, voit ostaa sähkön uusiutuvista energialähteistä</a:t>
            </a:r>
          </a:p>
        </p:txBody>
      </p:sp>
    </p:spTree>
    <p:extLst>
      <p:ext uri="{BB962C8B-B14F-4D97-AF65-F5344CB8AC3E}">
        <p14:creationId xmlns:p14="http://schemas.microsoft.com/office/powerpoint/2010/main" val="200215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vastuullisuus on huomioitu?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Ympäristövastuu</a:t>
            </a:r>
          </a:p>
          <a:p>
            <a:pPr lvl="1"/>
            <a:r>
              <a:rPr lang="fi-FI" b="0" i="0" dirty="0">
                <a:effectLst/>
              </a:rPr>
              <a:t>Sähkö on mahdollista hankkia uusiutuvista energialähteistä</a:t>
            </a:r>
          </a:p>
          <a:p>
            <a:pPr lvl="1"/>
            <a:r>
              <a:rPr lang="fi-FI" b="0" i="0" dirty="0">
                <a:effectLst/>
              </a:rPr>
              <a:t>Voit liittää sopimu</a:t>
            </a:r>
            <a:r>
              <a:rPr lang="fi-FI" dirty="0"/>
              <a:t>kselle omia pientuotantolaitoksia (kuten aurinkovoimaloita) ja toimittaja on velvollinen ostamaan voimalan tuottaman kohteen kulutuksen ylittävän sähkön</a:t>
            </a:r>
            <a:endParaRPr lang="fi-FI" b="0" i="0" dirty="0">
              <a:effectLst/>
            </a:endParaRPr>
          </a:p>
          <a:p>
            <a:r>
              <a:rPr lang="fi-FI" b="0" i="0" dirty="0">
                <a:effectLst/>
              </a:rPr>
              <a:t>Taloudellinen vastuu</a:t>
            </a:r>
          </a:p>
          <a:p>
            <a:pPr lvl="1"/>
            <a:r>
              <a:rPr lang="fi-FI" b="0" i="0" dirty="0">
                <a:effectLst/>
              </a:rPr>
              <a:t>Toimittajilta vaaditaan riittävää taloudellista suorituskykyä, jota mitataan mm. riskiluokkavaatimuksella ja liikevaihtovaatimuksella. Sopimustoimittajien taloudellista suorituskykyä valvotaan automatisoidusti </a:t>
            </a:r>
            <a:r>
              <a:rPr lang="fi-FI" b="0" i="0" dirty="0" err="1">
                <a:effectLst/>
              </a:rPr>
              <a:t>Hanselin</a:t>
            </a:r>
            <a:r>
              <a:rPr lang="fi-FI" b="0" i="0" dirty="0">
                <a:effectLst/>
              </a:rPr>
              <a:t> toimesta koko sopimuskauden ajan.</a:t>
            </a:r>
          </a:p>
          <a:p>
            <a:pPr lvl="1"/>
            <a:r>
              <a:rPr lang="fi-FI" dirty="0"/>
              <a:t>Hankinta kilpailutetaan ja sopimus tehdään halvimman sähkön toimituksen marginaalin antavan toimittajan kanssa</a:t>
            </a:r>
          </a:p>
          <a:p>
            <a:pPr lvl="1"/>
            <a:r>
              <a:rPr lang="fi-FI" dirty="0"/>
              <a:t>Sähkön hinnan suojaaminen on mahdollista kulujen ennakoimiseksi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89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3F1D-2249-471F-B31C-08D2B788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35" y="315289"/>
            <a:ext cx="10515600" cy="1028880"/>
          </a:xfrm>
        </p:spPr>
        <p:txBody>
          <a:bodyPr/>
          <a:lstStyle/>
          <a:p>
            <a:r>
              <a:rPr lang="fi-FI" dirty="0"/>
              <a:t>Aikataulu ja lisätiedot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B75C-BB21-404F-B96B-23FF8A27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35" y="1508760"/>
            <a:ext cx="10515600" cy="4645151"/>
          </a:xfrm>
        </p:spPr>
        <p:txBody>
          <a:bodyPr>
            <a:noAutofit/>
          </a:bodyPr>
          <a:lstStyle/>
          <a:p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Liittyminen on mahdollista 31.3.2023 saakka</a:t>
            </a:r>
          </a:p>
          <a:p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Puitejärjestelyä voivat hyödyntää vain ennen hankintailmoituksen julkaisua liittyneet asiakkaat</a:t>
            </a:r>
          </a:p>
          <a:p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Liittymisen yhteydessä Hansel pyytää arviota tulevien hankintojenne kokonaisarvosta sopimuskaudella </a:t>
            </a:r>
          </a:p>
          <a:p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Tavoitteena on, että puitejärjestely on käytettävissänne 1.10.2023 alkaen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Sähkönhankinnan voi aloittaa milloin vain puitejärjestelyn aikana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Suojattu sähkön hankinta on mahdollista aloittaa viimeistään vuoden 2025 alusta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Jos olet mukana Sähkö ja salkunhoito 2020-2024 sopimuksella, voi aloittaa sähkön hankinnan tällä uudella sopimuksella vuoden 2025 alusta</a:t>
            </a:r>
          </a:p>
          <a:p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Lisätietoja ja liittyminen: https://www.hansel.fi/yhteishankinnat/sahko-ja-salkunhoito-2024-2028/</a:t>
            </a:r>
          </a:p>
        </p:txBody>
      </p:sp>
    </p:spTree>
    <p:extLst>
      <p:ext uri="{BB962C8B-B14F-4D97-AF65-F5344CB8AC3E}">
        <p14:creationId xmlns:p14="http://schemas.microsoft.com/office/powerpoint/2010/main" val="165999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9C2D1B0D-6C4C-E543-8013-5F6BDEF35B1D}"/>
              </a:ext>
            </a:extLst>
          </p:cNvPr>
          <p:cNvSpPr txBox="1"/>
          <p:nvPr/>
        </p:nvSpPr>
        <p:spPr>
          <a:xfrm>
            <a:off x="8656336" y="5602276"/>
            <a:ext cx="240921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 Bold" panose="00000800000000000000" pitchFamily="2" charset="0"/>
                <a:ea typeface="+mn-ea"/>
                <a:cs typeface="+mn-cs"/>
              </a:rPr>
              <a:t>Kategoriapäällikkö, energia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 Bold" panose="000008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 panose="00000500000000000000" pitchFamily="2" charset="0"/>
                <a:ea typeface="+mn-ea"/>
                <a:cs typeface="+mn-cs"/>
              </a:rPr>
              <a:t>Juha-Pekka Paunu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 panose="00000500000000000000" pitchFamily="2" charset="0"/>
                <a:ea typeface="+mn-ea"/>
                <a:cs typeface="+mn-cs"/>
              </a:rPr>
              <a:t>0294 444 305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 panose="00000500000000000000" pitchFamily="2" charset="0"/>
                <a:ea typeface="+mn-ea"/>
                <a:cs typeface="+mn-cs"/>
              </a:rPr>
              <a:t>juha-pekka.paunu@hansel.fi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38CCF-4DE7-4D49-A711-45435643600C}"/>
              </a:ext>
            </a:extLst>
          </p:cNvPr>
          <p:cNvSpPr txBox="1"/>
          <p:nvPr/>
        </p:nvSpPr>
        <p:spPr>
          <a:xfrm>
            <a:off x="5963028" y="5602276"/>
            <a:ext cx="24092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 Bold" panose="00000800000000000000" pitchFamily="2" charset="0"/>
                <a:ea typeface="+mn-ea"/>
                <a:cs typeface="+mn-cs"/>
              </a:rPr>
              <a:t>Tapahtumasivusto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 Bold" panose="000008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 panose="00000500000000000000" pitchFamily="2" charset="0"/>
                <a:ea typeface="+mn-ea"/>
                <a:cs typeface="+mn-cs"/>
              </a:rPr>
              <a:t>www.hansel-tapahtumat.fi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6DAA5-2C3C-7949-B25E-16F8AC7523D8}"/>
              </a:ext>
            </a:extLst>
          </p:cNvPr>
          <p:cNvSpPr txBox="1"/>
          <p:nvPr/>
        </p:nvSpPr>
        <p:spPr>
          <a:xfrm>
            <a:off x="3800940" y="5602276"/>
            <a:ext cx="18983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 Bold" panose="00000800000000000000" pitchFamily="2" charset="0"/>
                <a:ea typeface="+mn-ea"/>
                <a:cs typeface="+mn-cs"/>
              </a:rPr>
              <a:t>Verkkopalvelu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ven Pro Bold" panose="000008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 panose="00000500000000000000" pitchFamily="2" charset="0"/>
                <a:ea typeface="+mn-ea"/>
                <a:cs typeface="+mn-cs"/>
              </a:rPr>
              <a:t>www.hansel.fi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F4A27-7FC8-4F43-9A8A-3411B084E51B}"/>
              </a:ext>
            </a:extLst>
          </p:cNvPr>
          <p:cNvSpPr txBox="1"/>
          <p:nvPr/>
        </p:nvSpPr>
        <p:spPr>
          <a:xfrm>
            <a:off x="1144564" y="5602276"/>
            <a:ext cx="221506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 Bold" panose="00000800000000000000" pitchFamily="2" charset="0"/>
                <a:ea typeface="+mn-ea"/>
                <a:cs typeface="+mn-cs"/>
              </a:rPr>
              <a:t>Asiakaspalvelu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 panose="00000500000000000000" pitchFamily="2" charset="0"/>
                <a:ea typeface="+mn-ea"/>
                <a:cs typeface="+mn-cs"/>
              </a:rPr>
              <a:t>0294 444 300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ven Pro" panose="00000500000000000000" pitchFamily="2" charset="0"/>
                <a:ea typeface="+mn-ea"/>
                <a:cs typeface="+mn-cs"/>
              </a:rPr>
              <a:t>asiakaspalvelu@hansel.fi</a:t>
            </a:r>
          </a:p>
        </p:txBody>
      </p:sp>
    </p:spTree>
    <p:extLst>
      <p:ext uri="{BB962C8B-B14F-4D97-AF65-F5344CB8AC3E}">
        <p14:creationId xmlns:p14="http://schemas.microsoft.com/office/powerpoint/2010/main" val="36479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6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_Yhteishankinnan ppt-esitys asiakasorganisaatiolle" id="{B41DF366-2EEA-4FB8-897D-9D01A6CDBD58}" vid="{46A82197-CBF9-407C-A338-ABC970712A7D}"/>
    </a:ext>
  </a:extLst>
</a:theme>
</file>

<file path=ppt/theme/theme2.xml><?xml version="1.0" encoding="utf-8"?>
<a:theme xmlns:a="http://schemas.openxmlformats.org/drawingml/2006/main" name="Pääotsikot">
  <a:themeElements>
    <a:clrScheme name="Hansel">
      <a:dk1>
        <a:srgbClr val="000000"/>
      </a:dk1>
      <a:lt1>
        <a:srgbClr val="FFFFFF"/>
      </a:lt1>
      <a:dk2>
        <a:srgbClr val="373F51"/>
      </a:dk2>
      <a:lt2>
        <a:srgbClr val="DFBBB1"/>
      </a:lt2>
      <a:accent1>
        <a:srgbClr val="F79256"/>
      </a:accent1>
      <a:accent2>
        <a:srgbClr val="FBD1A2"/>
      </a:accent2>
      <a:accent3>
        <a:srgbClr val="7DCFB6"/>
      </a:accent3>
      <a:accent4>
        <a:srgbClr val="00A9E0"/>
      </a:accent4>
      <a:accent5>
        <a:srgbClr val="005596"/>
      </a:accent5>
      <a:accent6>
        <a:srgbClr val="F56476"/>
      </a:accent6>
      <a:hlink>
        <a:srgbClr val="005596"/>
      </a:hlink>
      <a:folHlink>
        <a:srgbClr val="00A9E0"/>
      </a:folHlink>
    </a:clrScheme>
    <a:fontScheme name="Mukautettu 1">
      <a:majorFont>
        <a:latin typeface="Maven pro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Hansel PPT_malli" id="{22CD64AB-1179-9947-B693-D7D5BC856AD5}" vid="{647AC80F-865F-6A48-951E-79A300B621E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7639be-1deb-41a6-966e-7f34d38a5e1b">
      <Terms xmlns="http://schemas.microsoft.com/office/infopath/2007/PartnerControls"/>
    </lcf76f155ced4ddcb4097134ff3c332f>
    <TaxCatchAll xmlns="079cee8c-77e1-4952-b7bd-365dfc861b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0C72ABFBF1D949AF6D4BBE290277FF" ma:contentTypeVersion="16" ma:contentTypeDescription="Luo uusi asiakirja." ma:contentTypeScope="" ma:versionID="fdeadd67ccc825dc33365415f264724b">
  <xsd:schema xmlns:xsd="http://www.w3.org/2001/XMLSchema" xmlns:xs="http://www.w3.org/2001/XMLSchema" xmlns:p="http://schemas.microsoft.com/office/2006/metadata/properties" xmlns:ns2="8b7639be-1deb-41a6-966e-7f34d38a5e1b" xmlns:ns3="0f7a3025-e240-41a3-b0f3-223bb421f7bb" xmlns:ns4="079cee8c-77e1-4952-b7bd-365dfc861b76" targetNamespace="http://schemas.microsoft.com/office/2006/metadata/properties" ma:root="true" ma:fieldsID="26d0a90f6e484a5826d0e847c507c59c" ns2:_="" ns3:_="" ns4:_="">
    <xsd:import namespace="8b7639be-1deb-41a6-966e-7f34d38a5e1b"/>
    <xsd:import namespace="0f7a3025-e240-41a3-b0f3-223bb421f7bb"/>
    <xsd:import namespace="079cee8c-77e1-4952-b7bd-365dfc861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39be-1deb-41a6-966e-7f34d38a5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ffbe2ad-ddd8-4f46-acd1-3c89cfef3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a3025-e240-41a3-b0f3-223bb421f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cee8c-77e1-4952-b7bd-365dfc861b7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eec2374-535f-4199-9b3a-112c2a97669d}" ma:internalName="TaxCatchAll" ma:showField="CatchAllData" ma:web="0f7a3025-e240-41a3-b0f3-223bb421f7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24EDA7-7DE1-4CC8-BA77-E73127748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71BC0D-F2E4-4F4A-A7EC-DC941405AC6C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a049f2e-9eac-42b2-aa7d-c0625a54f24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3CBA0A9-9A93-44BB-A7B3-5BFB705968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308</Words>
  <Application>Microsoft Office PowerPoint</Application>
  <PresentationFormat>Laajakuva</PresentationFormat>
  <Paragraphs>52</Paragraphs>
  <Slides>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8" baseType="lpstr">
      <vt:lpstr>Arial</vt:lpstr>
      <vt:lpstr>Calibri</vt:lpstr>
      <vt:lpstr>Maven pro</vt:lpstr>
      <vt:lpstr>Maven pro</vt:lpstr>
      <vt:lpstr>Maven Pro Bold</vt:lpstr>
      <vt:lpstr>Maven Pro Medium</vt:lpstr>
      <vt:lpstr>Work sans</vt:lpstr>
      <vt:lpstr>Work sans</vt:lpstr>
      <vt:lpstr>Work Sans Medium</vt:lpstr>
      <vt:lpstr>Work Sans SemiBold</vt:lpstr>
      <vt:lpstr>Office-teema</vt:lpstr>
      <vt:lpstr>Pääotsikot</vt:lpstr>
      <vt:lpstr>Sähkö ja salkunhoito 2024-2028</vt:lpstr>
      <vt:lpstr>Mitä voin hankkia?</vt:lpstr>
      <vt:lpstr>Miksi kannattaa tulla mukaan?</vt:lpstr>
      <vt:lpstr>Miten vastuullisuus on huomioitu?</vt:lpstr>
      <vt:lpstr>Aikataulu ja lisätiedot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Yhteishankinnan nimi</dc:title>
  <dc:creator>Ahola Satu</dc:creator>
  <cp:lastModifiedBy>Haanpää Vilma</cp:lastModifiedBy>
  <cp:revision>4</cp:revision>
  <dcterms:created xsi:type="dcterms:W3CDTF">2021-04-14T06:02:19Z</dcterms:created>
  <dcterms:modified xsi:type="dcterms:W3CDTF">2022-10-11T13:19:36Z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0x0101008D0C72ABFBF1D949AF6D4BBE290277FF</vt:lpwstr>
  </property>
</Properties>
</file>